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52"/>
  </p:notesMasterIdLst>
  <p:sldIdLst>
    <p:sldId id="256" r:id="rId2"/>
    <p:sldId id="285" r:id="rId3"/>
    <p:sldId id="305" r:id="rId4"/>
    <p:sldId id="286" r:id="rId5"/>
    <p:sldId id="299" r:id="rId6"/>
    <p:sldId id="287" r:id="rId7"/>
    <p:sldId id="292" r:id="rId8"/>
    <p:sldId id="307" r:id="rId9"/>
    <p:sldId id="293" r:id="rId10"/>
    <p:sldId id="278" r:id="rId11"/>
    <p:sldId id="294" r:id="rId12"/>
    <p:sldId id="295" r:id="rId13"/>
    <p:sldId id="296" r:id="rId14"/>
    <p:sldId id="297" r:id="rId15"/>
    <p:sldId id="277" r:id="rId16"/>
    <p:sldId id="282" r:id="rId17"/>
    <p:sldId id="284" r:id="rId18"/>
    <p:sldId id="298" r:id="rId19"/>
    <p:sldId id="283" r:id="rId20"/>
    <p:sldId id="300" r:id="rId21"/>
    <p:sldId id="291" r:id="rId22"/>
    <p:sldId id="301" r:id="rId23"/>
    <p:sldId id="302" r:id="rId24"/>
    <p:sldId id="306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288" r:id="rId49"/>
    <p:sldId id="303" r:id="rId50"/>
    <p:sldId id="304" r:id="rId51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6">
          <p15:clr>
            <a:srgbClr val="A4A3A4"/>
          </p15:clr>
        </p15:guide>
        <p15:guide id="4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81"/>
    <p:restoredTop sz="94600"/>
  </p:normalViewPr>
  <p:slideViewPr>
    <p:cSldViewPr snapToGrid="0" snapToObjects="1" showGuides="1">
      <p:cViewPr varScale="1">
        <p:scale>
          <a:sx n="122" d="100"/>
          <a:sy n="122" d="100"/>
        </p:scale>
        <p:origin x="120" y="354"/>
      </p:cViewPr>
      <p:guideLst>
        <p:guide orient="horz" pos="2160"/>
        <p:guide pos="2880"/>
        <p:guide orient="horz" pos="1626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605D3-16DF-DF43-AE35-A9E379D47CEE}" type="datetimeFigureOut">
              <a:rPr lang="nl-NL" smtClean="0"/>
              <a:t>14-11-2018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FEC66-6BFA-9A4F-8C14-93D2FB19A6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019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</a:t>
            </a:r>
            <a:r>
              <a:rPr lang="nl-NL" dirty="0" err="1"/>
              <a:t>isn’t</a:t>
            </a:r>
            <a:r>
              <a:rPr lang="nl-NL" dirty="0"/>
              <a:t>!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The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is </a:t>
            </a:r>
            <a:r>
              <a:rPr lang="nl-NL" dirty="0" err="1"/>
              <a:t>that</a:t>
            </a:r>
            <a:r>
              <a:rPr lang="nl-NL" dirty="0"/>
              <a:t> we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a lot in a short </a:t>
            </a:r>
            <a:r>
              <a:rPr lang="nl-NL" dirty="0" err="1"/>
              <a:t>amount</a:t>
            </a:r>
            <a:r>
              <a:rPr lang="nl-NL" dirty="0"/>
              <a:t> of time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everytime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finally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. We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let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</a:t>
            </a:r>
            <a:r>
              <a:rPr lang="nl-NL" dirty="0" err="1"/>
              <a:t>enjoy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new </a:t>
            </a:r>
            <a:r>
              <a:rPr lang="nl-NL" dirty="0" err="1"/>
              <a:t>aquired</a:t>
            </a:r>
            <a:r>
              <a:rPr lang="nl-NL" dirty="0"/>
              <a:t> skills. We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hard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a week. The </a:t>
            </a:r>
            <a:r>
              <a:rPr lang="nl-NL" dirty="0" err="1"/>
              <a:t>following</a:t>
            </a:r>
            <a:r>
              <a:rPr lang="nl-NL" dirty="0"/>
              <a:t> week we say: “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, but </a:t>
            </a:r>
            <a:r>
              <a:rPr lang="nl-NL" dirty="0" err="1"/>
              <a:t>know</a:t>
            </a:r>
            <a:r>
              <a:rPr lang="nl-NL" dirty="0"/>
              <a:t> do </a:t>
            </a:r>
            <a:r>
              <a:rPr lang="nl-NL" dirty="0" err="1"/>
              <a:t>it</a:t>
            </a:r>
            <a:r>
              <a:rPr lang="nl-NL" dirty="0"/>
              <a:t> on a </a:t>
            </a:r>
            <a:r>
              <a:rPr lang="nl-NL" dirty="0" err="1"/>
              <a:t>unicycle</a:t>
            </a:r>
            <a:r>
              <a:rPr lang="nl-NL" dirty="0"/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We don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93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this</a:t>
            </a:r>
            <a:r>
              <a:rPr lang="nl-NL" dirty="0"/>
              <a:t> import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teach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lesson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are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struggling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-statements.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666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With</a:t>
            </a:r>
            <a:r>
              <a:rPr lang="nl-NL" dirty="0"/>
              <a:t> C++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cout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is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. </a:t>
            </a:r>
            <a:r>
              <a:rPr lang="nl-NL" dirty="0" err="1"/>
              <a:t>Furthermore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we </a:t>
            </a:r>
            <a:r>
              <a:rPr lang="nl-NL" dirty="0" err="1"/>
              <a:t>don’t</a:t>
            </a:r>
            <a:r>
              <a:rPr lang="nl-NL" dirty="0"/>
              <a:t> waste time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student </a:t>
            </a:r>
            <a:r>
              <a:rPr lang="nl-NL" dirty="0" err="1"/>
              <a:t>printf</a:t>
            </a:r>
            <a:r>
              <a:rPr lang="nl-NL" dirty="0"/>
              <a:t>()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courses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C++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kan keep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cout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int(), </a:t>
            </a:r>
            <a:r>
              <a:rPr lang="nl-NL" dirty="0" err="1"/>
              <a:t>char</a:t>
            </a:r>
            <a:r>
              <a:rPr lang="nl-NL" dirty="0"/>
              <a:t>() </a:t>
            </a:r>
            <a:r>
              <a:rPr lang="nl-NL" dirty="0" err="1"/>
              <a:t>from</a:t>
            </a:r>
            <a:r>
              <a:rPr lang="nl-NL" dirty="0"/>
              <a:t> python course</a:t>
            </a:r>
          </a:p>
          <a:p>
            <a:endParaRPr lang="nl-NL" dirty="0"/>
          </a:p>
          <a:p>
            <a:r>
              <a:rPr lang="nl-NL" dirty="0"/>
              <a:t>See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details. We make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</a:t>
            </a:r>
            <a:r>
              <a:rPr lang="nl-NL" dirty="0" err="1"/>
              <a:t>aware</a:t>
            </a:r>
            <a:r>
              <a:rPr lang="nl-NL" dirty="0"/>
              <a:t> of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chars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 bytes (</a:t>
            </a:r>
            <a:r>
              <a:rPr lang="nl-NL" dirty="0" err="1"/>
              <a:t>also</a:t>
            </a:r>
            <a:r>
              <a:rPr lang="nl-NL" dirty="0"/>
              <a:t> in </a:t>
            </a:r>
            <a:r>
              <a:rPr lang="nl-NL" dirty="0" err="1"/>
              <a:t>excercises</a:t>
            </a:r>
            <a:r>
              <a:rPr lang="nl-NL" dirty="0"/>
              <a:t>).</a:t>
            </a:r>
          </a:p>
          <a:p>
            <a:endParaRPr lang="nl-NL" dirty="0"/>
          </a:p>
          <a:p>
            <a:r>
              <a:rPr lang="nl-NL" dirty="0"/>
              <a:t>Using </a:t>
            </a:r>
            <a:r>
              <a:rPr lang="nl-NL" dirty="0" err="1"/>
              <a:t>namespace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complexity</a:t>
            </a:r>
            <a:r>
              <a:rPr lang="nl-NL" dirty="0"/>
              <a:t>. </a:t>
            </a:r>
            <a:r>
              <a:rPr lang="nl-NL" dirty="0" err="1"/>
              <a:t>std</a:t>
            </a:r>
            <a:r>
              <a:rPr lang="nl-NL" dirty="0"/>
              <a:t>::</a:t>
            </a:r>
            <a:r>
              <a:rPr lang="nl-NL" dirty="0" err="1"/>
              <a:t>cout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017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lesson</a:t>
            </a:r>
            <a:r>
              <a:rPr lang="nl-NL" dirty="0"/>
              <a:t>, </a:t>
            </a:r>
            <a:r>
              <a:rPr lang="nl-NL" dirty="0" err="1"/>
              <a:t>references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does </a:t>
            </a:r>
            <a:r>
              <a:rPr lang="nl-NL" dirty="0" err="1"/>
              <a:t>that</a:t>
            </a:r>
            <a:r>
              <a:rPr lang="nl-NL" dirty="0"/>
              <a:t> &amp; </a:t>
            </a:r>
            <a:r>
              <a:rPr lang="nl-NL" dirty="0" err="1"/>
              <a:t>ampresant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Do we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“</a:t>
            </a:r>
            <a:r>
              <a:rPr lang="nl-NL" dirty="0" err="1"/>
              <a:t>by</a:t>
            </a:r>
            <a:r>
              <a:rPr lang="nl-NL" dirty="0"/>
              <a:t> copy” </a:t>
            </a:r>
            <a:r>
              <a:rPr lang="nl-NL" dirty="0" err="1"/>
              <a:t>and</a:t>
            </a:r>
            <a:r>
              <a:rPr lang="nl-NL" dirty="0"/>
              <a:t> “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” </a:t>
            </a:r>
            <a:r>
              <a:rPr lang="nl-NL" dirty="0" err="1"/>
              <a:t>to</a:t>
            </a:r>
            <a:r>
              <a:rPr lang="nl-NL" dirty="0"/>
              <a:t> a student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types </a:t>
            </a:r>
            <a:r>
              <a:rPr lang="nl-NL" dirty="0" err="1"/>
              <a:t>and</a:t>
            </a:r>
            <a:r>
              <a:rPr lang="nl-NL" dirty="0"/>
              <a:t> is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struggling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-statements.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, but we save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week 4 in </a:t>
            </a:r>
            <a:r>
              <a:rPr lang="nl-NL" dirty="0" err="1"/>
              <a:t>the</a:t>
            </a:r>
            <a:r>
              <a:rPr lang="nl-NL" dirty="0"/>
              <a:t> 6 week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0996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579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heads</a:t>
            </a:r>
            <a:r>
              <a:rPr lang="nl-NL" dirty="0"/>
              <a:t> full of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solve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algorithmic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easy </a:t>
            </a:r>
            <a:r>
              <a:rPr lang="nl-NL" dirty="0" err="1"/>
              <a:t>mistake</a:t>
            </a:r>
            <a:r>
              <a:rPr lang="nl-NL" dirty="0"/>
              <a:t>. </a:t>
            </a:r>
            <a:r>
              <a:rPr lang="nl-NL" dirty="0" err="1"/>
              <a:t>Which</a:t>
            </a:r>
            <a:r>
              <a:rPr lang="nl-NL" dirty="0"/>
              <a:t> make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uncertain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skills in </a:t>
            </a:r>
            <a:r>
              <a:rPr lang="nl-NL" dirty="0" err="1"/>
              <a:t>general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made </a:t>
            </a:r>
            <a:r>
              <a:rPr lang="nl-NL" dirty="0" err="1"/>
              <a:t>an</a:t>
            </a:r>
            <a:r>
              <a:rPr lang="nl-NL" dirty="0"/>
              <a:t> syntax </a:t>
            </a:r>
            <a:r>
              <a:rPr lang="nl-NL" dirty="0" err="1"/>
              <a:t>mistake</a:t>
            </a:r>
            <a:r>
              <a:rPr lang="nl-NL" dirty="0"/>
              <a:t> or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algoritmic</a:t>
            </a:r>
            <a:r>
              <a:rPr lang="nl-NL" dirty="0"/>
              <a:t> </a:t>
            </a:r>
            <a:r>
              <a:rPr lang="nl-NL" dirty="0" err="1"/>
              <a:t>mistake</a:t>
            </a:r>
            <a:r>
              <a:rPr lang="nl-NL" dirty="0"/>
              <a:t>.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debugging</a:t>
            </a:r>
            <a:r>
              <a:rPr lang="nl-NL" dirty="0"/>
              <a:t> hard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0230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With</a:t>
            </a:r>
            <a:r>
              <a:rPr lang="nl-NL" dirty="0"/>
              <a:t> c-</a:t>
            </a:r>
            <a:r>
              <a:rPr lang="nl-NL" dirty="0" err="1"/>
              <a:t>style</a:t>
            </a:r>
            <a:r>
              <a:rPr lang="nl-NL" dirty="0"/>
              <a:t> arrays we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easily</a:t>
            </a:r>
            <a:r>
              <a:rPr lang="nl-NL" dirty="0"/>
              <a:t> return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6103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vectors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parts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are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seperated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The parameters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initial</a:t>
            </a:r>
            <a:r>
              <a:rPr lang="nl-NL" dirty="0"/>
              <a:t> context</a:t>
            </a:r>
          </a:p>
          <a:p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anwser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of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is </a:t>
            </a:r>
            <a:r>
              <a:rPr lang="nl-NL" dirty="0" err="1"/>
              <a:t>clearly</a:t>
            </a:r>
            <a:r>
              <a:rPr lang="nl-NL" dirty="0"/>
              <a:t> markt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return statement.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type of </a:t>
            </a:r>
            <a:r>
              <a:rPr lang="nl-NL" dirty="0" err="1"/>
              <a:t>our</a:t>
            </a:r>
            <a:r>
              <a:rPr lang="nl-NL" dirty="0"/>
              <a:t> return </a:t>
            </a:r>
            <a:r>
              <a:rPr lang="nl-NL" dirty="0" err="1"/>
              <a:t>value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clearly</a:t>
            </a:r>
            <a:r>
              <a:rPr lang="nl-NL" dirty="0"/>
              <a:t> </a:t>
            </a:r>
            <a:r>
              <a:rPr lang="nl-NL" dirty="0" err="1"/>
              <a:t>sepearated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parameters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written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name.</a:t>
            </a:r>
          </a:p>
          <a:p>
            <a:endParaRPr lang="nl-NL" dirty="0"/>
          </a:p>
          <a:p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some</a:t>
            </a:r>
            <a:r>
              <a:rPr lang="nl-NL" dirty="0"/>
              <a:t> drawbacks:</a:t>
            </a:r>
          </a:p>
          <a:p>
            <a:pPr marL="171450" indent="-171450">
              <a:buFontTx/>
              <a:buChar char="-"/>
            </a:pPr>
            <a:r>
              <a:rPr lang="nl-NL" dirty="0"/>
              <a:t>We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unsigned</a:t>
            </a:r>
            <a:r>
              <a:rPr lang="nl-NL" dirty="0"/>
              <a:t> int (</a:t>
            </a:r>
            <a:r>
              <a:rPr lang="nl-NL" dirty="0" err="1"/>
              <a:t>otherwise</a:t>
            </a:r>
            <a:r>
              <a:rPr lang="nl-NL" dirty="0"/>
              <a:t> </a:t>
            </a:r>
            <a:r>
              <a:rPr lang="nl-NL" dirty="0" err="1"/>
              <a:t>warning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v.size</a:t>
            </a:r>
            <a:r>
              <a:rPr lang="nl-NL" dirty="0"/>
              <a:t>())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5405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Excercises</a:t>
            </a:r>
            <a:r>
              <a:rPr lang="en-GB" dirty="0"/>
              <a:t>:</a:t>
            </a:r>
          </a:p>
          <a:p>
            <a:r>
              <a:rPr lang="en-GB" dirty="0"/>
              <a:t>-   Fill in the blank</a:t>
            </a:r>
          </a:p>
          <a:p>
            <a:pPr marL="171450" indent="-171450">
              <a:buFontTx/>
              <a:buChar char="-"/>
            </a:pPr>
            <a:r>
              <a:rPr lang="en-GB" dirty="0"/>
              <a:t>Parsons problems</a:t>
            </a:r>
          </a:p>
          <a:p>
            <a:pPr marL="171450" indent="-171450">
              <a:buFontTx/>
              <a:buChar char="-"/>
            </a:pPr>
            <a:r>
              <a:rPr lang="en-GB" dirty="0"/>
              <a:t>Tweaking code</a:t>
            </a:r>
          </a:p>
          <a:p>
            <a:pPr marL="171450" indent="-171450">
              <a:buFontTx/>
              <a:buChar char="-"/>
            </a:pPr>
            <a:r>
              <a:rPr lang="en-GB" dirty="0"/>
              <a:t>Code review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8973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819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focus on functional decomposition and problem solving instead of language details</a:t>
            </a:r>
          </a:p>
          <a:p>
            <a:endParaRPr lang="en-GB" dirty="0"/>
          </a:p>
          <a:p>
            <a:r>
              <a:rPr lang="en-GB" dirty="0"/>
              <a:t>In C++ it is easier to do that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Student are </a:t>
            </a:r>
            <a:r>
              <a:rPr lang="nl-NL" dirty="0" err="1"/>
              <a:t>better</a:t>
            </a:r>
            <a:r>
              <a:rPr lang="nl-NL" dirty="0"/>
              <a:t> in </a:t>
            </a:r>
            <a:r>
              <a:rPr lang="nl-NL" dirty="0" err="1"/>
              <a:t>debugging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code</a:t>
            </a:r>
            <a:r>
              <a:rPr lang="en-GB" dirty="0"/>
              <a:t> -&gt; less mistakes in syntax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911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parts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: </a:t>
            </a:r>
            <a:r>
              <a:rPr lang="nl-NL" dirty="0" err="1"/>
              <a:t>synax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solving</a:t>
            </a:r>
            <a:r>
              <a:rPr lang="nl-NL" dirty="0"/>
              <a:t>. </a:t>
            </a:r>
            <a:r>
              <a:rPr lang="nl-NL" dirty="0" err="1"/>
              <a:t>Often</a:t>
            </a:r>
            <a:r>
              <a:rPr lang="nl-NL" dirty="0"/>
              <a:t>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courses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a new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a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or a </a:t>
            </a:r>
            <a:r>
              <a:rPr lang="nl-NL" dirty="0" err="1"/>
              <a:t>natural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,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syntax </a:t>
            </a:r>
            <a:r>
              <a:rPr lang="nl-NL" dirty="0" err="1"/>
              <a:t>completly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details.   </a:t>
            </a:r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head</a:t>
            </a:r>
            <a:r>
              <a:rPr lang="nl-NL" dirty="0"/>
              <a:t> full of these details </a:t>
            </a:r>
            <a:r>
              <a:rPr lang="nl-NL" dirty="0" err="1"/>
              <a:t>and</a:t>
            </a:r>
            <a:r>
              <a:rPr lang="nl-NL" dirty="0"/>
              <a:t> no way of </a:t>
            </a:r>
            <a:r>
              <a:rPr lang="nl-NL" dirty="0" err="1"/>
              <a:t>seeing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is important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haven’t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make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head</a:t>
            </a:r>
            <a:r>
              <a:rPr lang="nl-NL" dirty="0"/>
              <a:t> </a:t>
            </a:r>
            <a:r>
              <a:rPr lang="nl-NL" dirty="0" err="1"/>
              <a:t>explode</a:t>
            </a:r>
            <a:r>
              <a:rPr lang="nl-NL" dirty="0"/>
              <a:t>. </a:t>
            </a:r>
            <a:r>
              <a:rPr lang="nl-NL" dirty="0" err="1"/>
              <a:t>Leaving</a:t>
            </a:r>
            <a:r>
              <a:rPr lang="nl-NL" dirty="0"/>
              <a:t> no room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head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solve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positive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. A </a:t>
            </a:r>
            <a:r>
              <a:rPr lang="nl-NL" dirty="0" err="1"/>
              <a:t>student’s</a:t>
            </a:r>
            <a:r>
              <a:rPr lang="nl-NL" dirty="0"/>
              <a:t> </a:t>
            </a:r>
            <a:r>
              <a:rPr lang="nl-NL" dirty="0" err="1"/>
              <a:t>head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explodes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easily</a:t>
            </a:r>
            <a:r>
              <a:rPr lang="nl-NL" dirty="0"/>
              <a:t> </a:t>
            </a:r>
            <a:r>
              <a:rPr lang="nl-NL" dirty="0" err="1"/>
              <a:t>spotted</a:t>
            </a:r>
            <a:r>
              <a:rPr lang="nl-NL" dirty="0"/>
              <a:t>. As a teacher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help these </a:t>
            </a:r>
            <a:r>
              <a:rPr lang="nl-NL" dirty="0" err="1"/>
              <a:t>students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The real </a:t>
            </a:r>
            <a:r>
              <a:rPr lang="nl-NL" dirty="0" err="1"/>
              <a:t>problem</a:t>
            </a:r>
            <a:r>
              <a:rPr lang="nl-NL" dirty="0"/>
              <a:t> are </a:t>
            </a:r>
            <a:r>
              <a:rPr lang="nl-NL" dirty="0" err="1"/>
              <a:t>silent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get </a:t>
            </a:r>
            <a:r>
              <a:rPr lang="nl-NL" dirty="0" err="1"/>
              <a:t>completly</a:t>
            </a:r>
            <a:r>
              <a:rPr lang="nl-NL" dirty="0"/>
              <a:t> </a:t>
            </a:r>
            <a:r>
              <a:rPr lang="nl-NL" dirty="0" err="1"/>
              <a:t>stuck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overload</a:t>
            </a:r>
            <a:r>
              <a:rPr lang="nl-NL" dirty="0"/>
              <a:t> of information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completly</a:t>
            </a:r>
            <a:r>
              <a:rPr lang="nl-NL" dirty="0"/>
              <a:t> </a:t>
            </a:r>
            <a:r>
              <a:rPr lang="nl-NL" dirty="0" err="1"/>
              <a:t>stuck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Focusing</a:t>
            </a:r>
            <a:r>
              <a:rPr lang="nl-NL" dirty="0"/>
              <a:t> on </a:t>
            </a:r>
            <a:r>
              <a:rPr lang="nl-NL" dirty="0" err="1"/>
              <a:t>both</a:t>
            </a:r>
            <a:r>
              <a:rPr lang="nl-N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920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Focus on </a:t>
            </a:r>
            <a:r>
              <a:rPr lang="en-GB" noProof="0" dirty="0" err="1"/>
              <a:t>algoritmic</a:t>
            </a:r>
            <a:r>
              <a:rPr lang="nl-NL" dirty="0"/>
              <a:t>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9933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C++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boat</a:t>
            </a:r>
            <a:r>
              <a:rPr lang="nl-NL" dirty="0"/>
              <a:t> </a:t>
            </a:r>
          </a:p>
          <a:p>
            <a:r>
              <a:rPr lang="nl-NL" dirty="0"/>
              <a:t>For </a:t>
            </a:r>
            <a:r>
              <a:rPr lang="nl-NL" dirty="0" err="1"/>
              <a:t>this</a:t>
            </a:r>
            <a:r>
              <a:rPr lang="nl-NL" dirty="0"/>
              <a:t> course </a:t>
            </a:r>
            <a:r>
              <a:rPr lang="nl-NL" dirty="0" err="1"/>
              <a:t>merely</a:t>
            </a:r>
            <a:r>
              <a:rPr lang="nl-NL" dirty="0"/>
              <a:t> a </a:t>
            </a:r>
            <a:r>
              <a:rPr lang="nl-NL" dirty="0" err="1"/>
              <a:t>vessel</a:t>
            </a:r>
            <a:r>
              <a:rPr lang="nl-NL" dirty="0"/>
              <a:t>. In later courses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C++ more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extend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Object </a:t>
            </a:r>
            <a:r>
              <a:rPr lang="nl-NL" dirty="0" err="1"/>
              <a:t>oriented</a:t>
            </a:r>
            <a:r>
              <a:rPr lang="nl-NL" dirty="0"/>
              <a:t>). For </a:t>
            </a:r>
            <a:r>
              <a:rPr lang="nl-NL" dirty="0" err="1"/>
              <a:t>now</a:t>
            </a:r>
            <a:r>
              <a:rPr lang="nl-NL" dirty="0"/>
              <a:t> we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"</a:t>
            </a:r>
            <a:r>
              <a:rPr lang="nl-NL" dirty="0" err="1"/>
              <a:t>Better</a:t>
            </a:r>
            <a:r>
              <a:rPr lang="nl-NL" dirty="0"/>
              <a:t> C subset" + vectoren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420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we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kept</a:t>
            </a:r>
            <a:r>
              <a:rPr lang="nl-NL" dirty="0"/>
              <a:t> a lot of </a:t>
            </a:r>
            <a:r>
              <a:rPr lang="nl-NL" dirty="0" err="1"/>
              <a:t>things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old</a:t>
            </a:r>
            <a:r>
              <a:rPr lang="nl-NL" dirty="0"/>
              <a:t> course. But we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more </a:t>
            </a:r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talk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course.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passionated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of these topics.</a:t>
            </a:r>
          </a:p>
          <a:p>
            <a:endParaRPr lang="nl-NL" dirty="0"/>
          </a:p>
          <a:p>
            <a:r>
              <a:rPr lang="nl-NL" dirty="0" err="1"/>
              <a:t>So</a:t>
            </a:r>
            <a:r>
              <a:rPr lang="nl-NL" dirty="0"/>
              <a:t> we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we </a:t>
            </a:r>
            <a:r>
              <a:rPr lang="nl-NL" dirty="0" err="1"/>
              <a:t>remove</a:t>
            </a:r>
            <a:r>
              <a:rPr lang="nl-NL" dirty="0"/>
              <a:t>, we </a:t>
            </a:r>
            <a:r>
              <a:rPr lang="nl-NL" dirty="0" err="1"/>
              <a:t>came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list.</a:t>
            </a:r>
          </a:p>
          <a:p>
            <a:r>
              <a:rPr lang="nl-NL" dirty="0"/>
              <a:t>These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subjects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old</a:t>
            </a:r>
            <a:r>
              <a:rPr lang="nl-NL" dirty="0"/>
              <a:t> course</a:t>
            </a:r>
          </a:p>
          <a:p>
            <a:endParaRPr lang="nl-NL" dirty="0"/>
          </a:p>
          <a:p>
            <a:r>
              <a:rPr lang="nl-NL" dirty="0" err="1"/>
              <a:t>So</a:t>
            </a:r>
            <a:r>
              <a:rPr lang="nl-NL" dirty="0"/>
              <a:t> we </a:t>
            </a:r>
            <a:r>
              <a:rPr lang="nl-NL" dirty="0" err="1"/>
              <a:t>don’t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hit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8661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old</a:t>
            </a:r>
            <a:r>
              <a:rPr lang="nl-NL" dirty="0"/>
              <a:t> reader </a:t>
            </a:r>
            <a:r>
              <a:rPr lang="nl-NL" dirty="0" err="1"/>
              <a:t>contained</a:t>
            </a:r>
            <a:r>
              <a:rPr lang="nl-NL" dirty="0"/>
              <a:t> a lot of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408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new readers </a:t>
            </a:r>
            <a:r>
              <a:rPr lang="nl-NL" dirty="0" err="1"/>
              <a:t>contain</a:t>
            </a:r>
            <a:r>
              <a:rPr lang="nl-NL" dirty="0"/>
              <a:t> a lot of </a:t>
            </a:r>
            <a:r>
              <a:rPr lang="nl-NL" dirty="0" err="1"/>
              <a:t>examples</a:t>
            </a:r>
            <a:r>
              <a:rPr lang="nl-NL" dirty="0"/>
              <a:t> (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explaination</a:t>
            </a:r>
            <a:r>
              <a:rPr lang="nl-NL" dirty="0"/>
              <a:t>). Every </a:t>
            </a:r>
            <a:r>
              <a:rPr lang="nl-NL" dirty="0" err="1"/>
              <a:t>example</a:t>
            </a:r>
            <a:r>
              <a:rPr lang="nl-NL" dirty="0"/>
              <a:t> is code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copied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pasted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IDE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immidetaily</a:t>
            </a:r>
            <a:r>
              <a:rPr lang="nl-NL" dirty="0"/>
              <a:t>.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The </a:t>
            </a:r>
            <a:r>
              <a:rPr lang="nl-NL" dirty="0" err="1"/>
              <a:t>old</a:t>
            </a:r>
            <a:r>
              <a:rPr lang="nl-NL" dirty="0"/>
              <a:t> reader had </a:t>
            </a:r>
            <a:r>
              <a:rPr lang="nl-NL" dirty="0" err="1"/>
              <a:t>example</a:t>
            </a:r>
            <a:r>
              <a:rPr lang="nl-NL" dirty="0"/>
              <a:t>, code but </a:t>
            </a:r>
            <a:r>
              <a:rPr lang="nl-NL" dirty="0" err="1"/>
              <a:t>it</a:t>
            </a:r>
            <a:r>
              <a:rPr lang="nl-NL" dirty="0"/>
              <a:t> was </a:t>
            </a:r>
            <a:r>
              <a:rPr lang="nl-NL" dirty="0" err="1"/>
              <a:t>not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reader.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a few </a:t>
            </a:r>
            <a:r>
              <a:rPr lang="nl-NL" dirty="0" err="1"/>
              <a:t>students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took</a:t>
            </a:r>
            <a:r>
              <a:rPr lang="nl-NL" dirty="0"/>
              <a:t> a look at it.</a:t>
            </a:r>
          </a:p>
          <a:p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gives</a:t>
            </a:r>
            <a:r>
              <a:rPr lang="nl-NL" dirty="0"/>
              <a:t> student </a:t>
            </a:r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integers. Of course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fractions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857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Fractions</a:t>
            </a:r>
            <a:r>
              <a:rPr lang="nl-NL" dirty="0"/>
              <a:t> (</a:t>
            </a:r>
            <a:r>
              <a:rPr lang="nl-NL" dirty="0" err="1"/>
              <a:t>floats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integers</a:t>
            </a:r>
          </a:p>
          <a:p>
            <a:endParaRPr lang="nl-NL" dirty="0"/>
          </a:p>
          <a:p>
            <a:r>
              <a:rPr lang="nl-NL" dirty="0" err="1"/>
              <a:t>So</a:t>
            </a:r>
            <a:r>
              <a:rPr lang="nl-NL" dirty="0"/>
              <a:t> we </a:t>
            </a:r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tell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nothing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byte of </a:t>
            </a:r>
            <a:r>
              <a:rPr lang="nl-NL" dirty="0" err="1"/>
              <a:t>an</a:t>
            </a:r>
            <a:r>
              <a:rPr lang="nl-NL" dirty="0"/>
              <a:t> integer or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wen </a:t>
            </a:r>
            <a:r>
              <a:rPr lang="nl-NL" dirty="0" err="1"/>
              <a:t>they</a:t>
            </a:r>
            <a:r>
              <a:rPr lang="nl-NL" dirty="0"/>
              <a:t> put a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in it.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a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6151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output.</a:t>
            </a:r>
          </a:p>
          <a:p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Printf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feels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bit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clunky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new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printed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end.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Besides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course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tried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hit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dictionary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reducing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complexity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repeated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over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subjects.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 input/output</a:t>
            </a:r>
          </a:p>
          <a:p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Hexadecimal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octal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904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 descr="hu vol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2" y="686250"/>
            <a:ext cx="4042858" cy="987270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 descr="hu volui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52" y="686255"/>
            <a:ext cx="3023980" cy="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0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1408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6084002" y="1408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6"/>
          </p:nvPr>
        </p:nvSpPr>
        <p:spPr>
          <a:xfrm>
            <a:off x="3063645" y="1408"/>
            <a:ext cx="3023998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26" name="Rechthoek 25"/>
          <p:cNvSpPr/>
          <p:nvPr/>
        </p:nvSpPr>
        <p:spPr>
          <a:xfrm>
            <a:off x="531064" y="290226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ijdelijke aanduiding voor tekst 10"/>
          <p:cNvSpPr>
            <a:spLocks noGrp="1"/>
          </p:cNvSpPr>
          <p:nvPr>
            <p:ph type="body" sz="quarter" idx="17" hasCustomPrompt="1"/>
          </p:nvPr>
        </p:nvSpPr>
        <p:spPr>
          <a:xfrm>
            <a:off x="718224" y="284178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8" name="Tijdelijke aanduiding voor tekst 10"/>
          <p:cNvSpPr>
            <a:spLocks noGrp="1"/>
          </p:cNvSpPr>
          <p:nvPr>
            <p:ph type="body" sz="quarter" idx="18"/>
          </p:nvPr>
        </p:nvSpPr>
        <p:spPr>
          <a:xfrm flipH="1">
            <a:off x="718284" y="3414474"/>
            <a:ext cx="7670066" cy="1074185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1313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0"/>
            <a:ext cx="4570483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104925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5292080" y="623650"/>
            <a:ext cx="3096270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5292149" y="1196341"/>
            <a:ext cx="3096205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62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4573522" y="0"/>
            <a:ext cx="4570483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349374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718284" y="1196341"/>
            <a:ext cx="3493676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pic>
        <p:nvPicPr>
          <p:cNvPr id="7" name="Afbeelding 6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pic>
        <p:nvPicPr>
          <p:cNvPr id="8" name="Afbeelding 7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61804"/>
            <a:ext cx="7551298" cy="657161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“Quote”</a:t>
            </a:r>
          </a:p>
        </p:txBody>
      </p:sp>
      <p:pic>
        <p:nvPicPr>
          <p:cNvPr id="9" name="Afbeelding 8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  <p:pic>
        <p:nvPicPr>
          <p:cNvPr id="13" name="Afbeelding 12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6" name="Tekstvak 15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1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2"/>
            <a:ext cx="9144000" cy="18323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Tabelkop</a:t>
            </a:r>
          </a:p>
        </p:txBody>
      </p:sp>
    </p:spTree>
    <p:extLst>
      <p:ext uri="{BB962C8B-B14F-4D97-AF65-F5344CB8AC3E}">
        <p14:creationId xmlns:p14="http://schemas.microsoft.com/office/powerpoint/2010/main" val="1931038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Tabelkop</a:t>
            </a:r>
          </a:p>
        </p:txBody>
      </p:sp>
    </p:spTree>
    <p:extLst>
      <p:ext uri="{BB962C8B-B14F-4D97-AF65-F5344CB8AC3E}">
        <p14:creationId xmlns:p14="http://schemas.microsoft.com/office/powerpoint/2010/main" val="42435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349374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Tabelkop</a:t>
            </a: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718284" y="1196341"/>
            <a:ext cx="3493676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2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pic>
        <p:nvPicPr>
          <p:cNvPr id="5" name="Afbeelding 4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  <p:pic>
        <p:nvPicPr>
          <p:cNvPr id="7" name="Afbeelding 6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8" name="Tekstvak 7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92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4"/>
          <p:cNvSpPr>
            <a:spLocks noGrp="1"/>
          </p:cNvSpPr>
          <p:nvPr>
            <p:ph type="pic" sz="quarter" idx="13"/>
          </p:nvPr>
        </p:nvSpPr>
        <p:spPr>
          <a:xfrm>
            <a:off x="0" y="6362"/>
            <a:ext cx="9144000" cy="33230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2" hasCustomPrompt="1"/>
          </p:nvPr>
        </p:nvSpPr>
        <p:spPr>
          <a:xfrm>
            <a:off x="531064" y="3695965"/>
            <a:ext cx="7857286" cy="792692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en-US" dirty="0" err="1"/>
              <a:t>Bijschrift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8919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_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 userDrawn="1"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9" y="623650"/>
            <a:ext cx="7553716" cy="457200"/>
          </a:xfrm>
        </p:spPr>
        <p:txBody>
          <a:bodyPr/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Inhoud vervolg</a:t>
            </a:r>
          </a:p>
        </p:txBody>
      </p:sp>
      <p:sp>
        <p:nvSpPr>
          <p:cNvPr id="6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9" y="1196341"/>
            <a:ext cx="7553716" cy="3292316"/>
          </a:xfrm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80742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52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4" descr="HU logo payoff wit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720000" y="594001"/>
            <a:ext cx="7551298" cy="484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nl-NL" sz="4200" b="1" dirty="0">
              <a:solidFill>
                <a:schemeClr val="bg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50572" y="539492"/>
            <a:ext cx="7200000" cy="46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HU logo payoff wit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/>
          <p:cNvSpPr txBox="1"/>
          <p:nvPr userDrawn="1"/>
        </p:nvSpPr>
        <p:spPr>
          <a:xfrm>
            <a:off x="720000" y="594001"/>
            <a:ext cx="7551298" cy="484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nl-NL" sz="4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7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61804"/>
            <a:ext cx="7551298" cy="657161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“Quote”</a:t>
            </a:r>
          </a:p>
        </p:txBody>
      </p:sp>
      <p:pic>
        <p:nvPicPr>
          <p:cNvPr id="9" name="Afbeelding 8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5" name="Tekstvak 14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1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0"/>
          </p:nvPr>
        </p:nvSpPr>
        <p:spPr>
          <a:xfrm>
            <a:off x="0" y="1820466"/>
            <a:ext cx="9144000" cy="33230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50570" y="539490"/>
            <a:ext cx="7200000" cy="460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pic>
        <p:nvPicPr>
          <p:cNvPr id="20" name="Afbeelding 19" descr="HU logo payoff wit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Afbeelding 15" descr="HU logo payoff wit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0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9" y="623650"/>
            <a:ext cx="7553716" cy="457200"/>
          </a:xfrm>
        </p:spPr>
        <p:txBody>
          <a:bodyPr/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Inhoud</a:t>
            </a:r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9" y="1196341"/>
            <a:ext cx="7553716" cy="3292316"/>
          </a:xfrm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Rechthoek 5"/>
          <p:cNvSpPr/>
          <p:nvPr userDrawn="1"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433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oud_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9" y="623650"/>
            <a:ext cx="7553716" cy="457200"/>
          </a:xfrm>
        </p:spPr>
        <p:txBody>
          <a:bodyPr/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Inhoud vervolg</a:t>
            </a:r>
          </a:p>
        </p:txBody>
      </p:sp>
      <p:sp>
        <p:nvSpPr>
          <p:cNvPr id="6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9" y="1196341"/>
            <a:ext cx="7553716" cy="3292316"/>
          </a:xfrm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hthoek 4"/>
          <p:cNvSpPr/>
          <p:nvPr userDrawn="1"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742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52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rti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8" y="623650"/>
            <a:ext cx="7670132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8" y="1196341"/>
            <a:ext cx="7670132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8229770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528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rtikel_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718218" y="594516"/>
            <a:ext cx="7670132" cy="3894143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Font typeface="Arial"/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l-NL" dirty="0"/>
              <a:t>Vervolg</a:t>
            </a:r>
          </a:p>
        </p:txBody>
      </p:sp>
    </p:spTree>
    <p:extLst>
      <p:ext uri="{BB962C8B-B14F-4D97-AF65-F5344CB8AC3E}">
        <p14:creationId xmlns:p14="http://schemas.microsoft.com/office/powerpoint/2010/main" val="198086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-1512"/>
            <a:ext cx="4570483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13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4570488" y="-1512"/>
            <a:ext cx="4570483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453006" y="4811317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531064" y="290226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/>
          <p:cNvSpPr txBox="1"/>
          <p:nvPr/>
        </p:nvSpPr>
        <p:spPr>
          <a:xfrm>
            <a:off x="453006" y="7028737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/>
              <a:t>‹#›</a:t>
            </a:fld>
            <a:endParaRPr lang="nl-NL" sz="800" dirty="0"/>
          </a:p>
        </p:txBody>
      </p:sp>
      <p:sp>
        <p:nvSpPr>
          <p:cNvPr id="27" name="Tijdelijke aanduiding voor tekst 10"/>
          <p:cNvSpPr>
            <a:spLocks noGrp="1"/>
          </p:cNvSpPr>
          <p:nvPr>
            <p:ph type="body" sz="quarter" idx="16" hasCustomPrompt="1"/>
          </p:nvPr>
        </p:nvSpPr>
        <p:spPr>
          <a:xfrm>
            <a:off x="718224" y="284178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8" name="Tijdelijke aanduiding voor tekst 10"/>
          <p:cNvSpPr>
            <a:spLocks noGrp="1"/>
          </p:cNvSpPr>
          <p:nvPr>
            <p:ph type="body" sz="quarter" idx="17"/>
          </p:nvPr>
        </p:nvSpPr>
        <p:spPr>
          <a:xfrm flipH="1">
            <a:off x="718284" y="3414474"/>
            <a:ext cx="7670066" cy="1074185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4911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6084002" y="2576512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pic>
        <p:nvPicPr>
          <p:cNvPr id="31" name="Afbeelding 30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8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2576512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6"/>
          </p:nvPr>
        </p:nvSpPr>
        <p:spPr>
          <a:xfrm>
            <a:off x="3063645" y="2576512"/>
            <a:ext cx="3023998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nl-NL" dirty="0"/>
          </a:p>
        </p:txBody>
      </p:sp>
      <p:sp>
        <p:nvSpPr>
          <p:cNvPr id="16" name="Rechthoek 15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718284" y="1196341"/>
            <a:ext cx="7670066" cy="110430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  <p:pic>
        <p:nvPicPr>
          <p:cNvPr id="12" name="Afbeelding 11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5" name="Tekstvak 14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‹#›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2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750570" y="1369219"/>
            <a:ext cx="7637780" cy="12022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itel 4"/>
          <p:cNvSpPr>
            <a:spLocks noGrp="1"/>
          </p:cNvSpPr>
          <p:nvPr>
            <p:ph type="title"/>
          </p:nvPr>
        </p:nvSpPr>
        <p:spPr>
          <a:xfrm>
            <a:off x="750572" y="581675"/>
            <a:ext cx="7200000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  <p:pic>
        <p:nvPicPr>
          <p:cNvPr id="13" name="Afbeelding 12" descr="hu 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69461"/>
          </a:xfrm>
          <a:prstGeom prst="rect">
            <a:avLst/>
          </a:prstGeom>
        </p:spPr>
      </p:pic>
      <p:sp>
        <p:nvSpPr>
          <p:cNvPr id="14" name="Tekstvak 13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/>
              <a:t>‹#›</a:t>
            </a:fld>
            <a:endParaRPr lang="nl-NL" sz="800" dirty="0"/>
          </a:p>
        </p:txBody>
      </p:sp>
      <p:pic>
        <p:nvPicPr>
          <p:cNvPr id="6" name="Afbeelding 5" descr="hu 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69461"/>
          </a:xfrm>
          <a:prstGeom prst="rect">
            <a:avLst/>
          </a:prstGeom>
        </p:spPr>
      </p:pic>
      <p:sp>
        <p:nvSpPr>
          <p:cNvPr id="7" name="Tekstvak 6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/>
              <a:t>‹#›</a:t>
            </a:fld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93525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677" r:id="rId19"/>
    <p:sldLayoutId id="2147483685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5284">
          <p15:clr>
            <a:srgbClr val="F26B43"/>
          </p15:clr>
        </p15:guide>
        <p15:guide id="4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38275" y="1514475"/>
            <a:ext cx="73247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600" dirty="0" smtClean="0"/>
              <a:t>We </a:t>
            </a:r>
            <a:r>
              <a:rPr lang="nl-NL" sz="9600" dirty="0" err="1" smtClean="0"/>
              <a:t>stopped</a:t>
            </a:r>
            <a:endParaRPr lang="nl-NL" sz="9600" dirty="0" smtClean="0"/>
          </a:p>
          <a:p>
            <a:r>
              <a:rPr lang="nl-NL" sz="9600" dirty="0" smtClean="0"/>
              <a:t>Teaching C</a:t>
            </a:r>
            <a:endParaRPr lang="nl-NL" sz="9600" dirty="0"/>
          </a:p>
        </p:txBody>
      </p:sp>
      <p:sp>
        <p:nvSpPr>
          <p:cNvPr id="10" name="Tijdelijke aanduiding voor tekst 6"/>
          <p:cNvSpPr txBox="1">
            <a:spLocks/>
          </p:cNvSpPr>
          <p:nvPr/>
        </p:nvSpPr>
        <p:spPr>
          <a:xfrm>
            <a:off x="2190750" y="4561463"/>
            <a:ext cx="9372600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/>
              <a:t>	</a:t>
            </a:r>
            <a:r>
              <a:rPr lang="nl-NL" dirty="0" smtClean="0"/>
              <a:t>Meeting Embedded Berlin 2018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2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Common first half-</a:t>
            </a:r>
            <a:r>
              <a:rPr lang="nl-NL" dirty="0" err="1" smtClean="0"/>
              <a:t>year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1175419" y="1417097"/>
            <a:ext cx="755371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/>
              <a:t>Q1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rgbClr val="FF0000"/>
                </a:solidFill>
              </a:rPr>
              <a:t>Programming (Python)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/>
              <a:t>Computer systems &amp; </a:t>
            </a:r>
            <a:r>
              <a:rPr lang="nl-NL" dirty="0" err="1" smtClean="0"/>
              <a:t>networks</a:t>
            </a:r>
            <a:endParaRPr lang="nl-NL" dirty="0" smtClean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/>
              <a:t>ICT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organization</a:t>
            </a:r>
            <a:endParaRPr lang="nl-NL" dirty="0" smtClean="0"/>
          </a:p>
          <a:p>
            <a:pPr>
              <a:buClr>
                <a:schemeClr val="tx1"/>
              </a:buClr>
            </a:pPr>
            <a:endParaRPr lang="nl-NL" dirty="0" smtClean="0"/>
          </a:p>
          <a:p>
            <a:pPr>
              <a:buClr>
                <a:schemeClr val="tx1"/>
              </a:buClr>
            </a:pPr>
            <a:r>
              <a:rPr lang="nl-NL" dirty="0" smtClean="0"/>
              <a:t>Q2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/>
              <a:t>Modelling</a:t>
            </a:r>
            <a:r>
              <a:rPr lang="nl-NL" dirty="0" smtClean="0"/>
              <a:t> (BPMN, </a:t>
            </a:r>
            <a:r>
              <a:rPr lang="nl-NL" dirty="0" err="1" smtClean="0"/>
              <a:t>use</a:t>
            </a:r>
            <a:r>
              <a:rPr lang="nl-NL" dirty="0" smtClean="0"/>
              <a:t>-cases, databases)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/>
              <a:t>ASK (Critical thinking, </a:t>
            </a:r>
            <a:r>
              <a:rPr lang="nl-NL" dirty="0" err="1" smtClean="0"/>
              <a:t>logics</a:t>
            </a:r>
            <a:r>
              <a:rPr lang="nl-NL" dirty="0" smtClean="0"/>
              <a:t>, </a:t>
            </a:r>
            <a:r>
              <a:rPr lang="nl-NL" dirty="0" err="1" smtClean="0"/>
              <a:t>statistics</a:t>
            </a:r>
            <a:r>
              <a:rPr lang="nl-NL" dirty="0" smtClean="0"/>
              <a:t>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rgbClr val="FFC000"/>
                </a:solidFill>
              </a:rPr>
              <a:t>Group project (</a:t>
            </a:r>
            <a:r>
              <a:rPr lang="nl-NL" dirty="0" err="1" smtClean="0">
                <a:solidFill>
                  <a:srgbClr val="FFC000"/>
                </a:solidFill>
              </a:rPr>
              <a:t>collaboration</a:t>
            </a:r>
            <a:r>
              <a:rPr lang="nl-NL" dirty="0" smtClean="0">
                <a:solidFill>
                  <a:srgbClr val="FFC000"/>
                </a:solidFill>
              </a:rPr>
              <a:t>, agile, professional skills)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947" y="1678361"/>
            <a:ext cx="2029249" cy="9410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67525" y="1571625"/>
            <a:ext cx="447675" cy="1047750"/>
          </a:xfrm>
          <a:prstGeom prst="rect">
            <a:avLst/>
          </a:prstGeom>
          <a:noFill/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3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Computer engineering – y1 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889669" y="1472119"/>
            <a:ext cx="8254331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/>
              <a:t>Q3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procedural </a:t>
            </a:r>
            <a:r>
              <a:rPr lang="en-GB" dirty="0">
                <a:solidFill>
                  <a:srgbClr val="FF0000"/>
                </a:solidFill>
              </a:rPr>
              <a:t>programming (</a:t>
            </a:r>
            <a:r>
              <a:rPr lang="en-GB" dirty="0" err="1">
                <a:solidFill>
                  <a:srgbClr val="FF0000"/>
                </a:solidFill>
              </a:rPr>
              <a:t>algorithmics</a:t>
            </a:r>
            <a:r>
              <a:rPr lang="en-GB" dirty="0">
                <a:solidFill>
                  <a:srgbClr val="FF0000"/>
                </a:solidFill>
              </a:rPr>
              <a:t>, C</a:t>
            </a:r>
            <a:r>
              <a:rPr lang="en-GB" dirty="0" smtClean="0">
                <a:solidFill>
                  <a:srgbClr val="FF0000"/>
                </a:solidFill>
              </a:rPr>
              <a:t>++)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/>
              <a:t>operating </a:t>
            </a:r>
            <a:r>
              <a:rPr lang="en-GB" dirty="0"/>
              <a:t>systems (Linux, </a:t>
            </a:r>
            <a:r>
              <a:rPr lang="en-GB" dirty="0" err="1" smtClean="0"/>
              <a:t>RaPi</a:t>
            </a:r>
            <a:r>
              <a:rPr lang="en-GB" dirty="0" smtClean="0"/>
              <a:t>)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C000"/>
                </a:solidFill>
              </a:rPr>
              <a:t>Lego </a:t>
            </a:r>
            <a:r>
              <a:rPr lang="en-GB" dirty="0">
                <a:solidFill>
                  <a:srgbClr val="FFC000"/>
                </a:solidFill>
              </a:rPr>
              <a:t>Robotics (Lego + </a:t>
            </a:r>
            <a:r>
              <a:rPr lang="en-GB" dirty="0" err="1">
                <a:solidFill>
                  <a:srgbClr val="FFC000"/>
                </a:solidFill>
              </a:rPr>
              <a:t>BrickPi</a:t>
            </a:r>
            <a:r>
              <a:rPr lang="en-GB" dirty="0">
                <a:solidFill>
                  <a:srgbClr val="FFC000"/>
                </a:solidFill>
              </a:rPr>
              <a:t>, C</a:t>
            </a:r>
            <a:r>
              <a:rPr lang="en-GB" dirty="0" smtClean="0">
                <a:solidFill>
                  <a:srgbClr val="FFC000"/>
                </a:solidFill>
              </a:rPr>
              <a:t>++)</a:t>
            </a:r>
          </a:p>
          <a:p>
            <a:pPr>
              <a:buClrTx/>
            </a:pPr>
            <a:endParaRPr lang="en-GB" dirty="0" smtClean="0"/>
          </a:p>
          <a:p>
            <a:pPr>
              <a:buClrTx/>
            </a:pPr>
            <a:r>
              <a:rPr lang="en-GB" dirty="0" smtClean="0"/>
              <a:t>Q4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OO </a:t>
            </a:r>
            <a:r>
              <a:rPr lang="en-GB" dirty="0">
                <a:solidFill>
                  <a:srgbClr val="FF0000"/>
                </a:solidFill>
              </a:rPr>
              <a:t>programming and micro-controllers (classic C++, </a:t>
            </a:r>
            <a:r>
              <a:rPr lang="en-GB" dirty="0" err="1" smtClean="0">
                <a:solidFill>
                  <a:srgbClr val="FF0000"/>
                </a:solidFill>
              </a:rPr>
              <a:t>ArduinoDue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endParaRPr lang="nl-NL" dirty="0">
              <a:solidFill>
                <a:srgbClr val="FF0000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/>
              <a:t>Digital </a:t>
            </a:r>
            <a:r>
              <a:rPr lang="en-GB" dirty="0"/>
              <a:t>and </a:t>
            </a:r>
            <a:r>
              <a:rPr lang="en-GB" dirty="0" err="1"/>
              <a:t>analog</a:t>
            </a:r>
            <a:r>
              <a:rPr lang="en-GB" dirty="0"/>
              <a:t> electronics, computer </a:t>
            </a:r>
            <a:r>
              <a:rPr lang="en-GB" dirty="0" smtClean="0"/>
              <a:t>architecture</a:t>
            </a:r>
            <a:endParaRPr lang="nl-NL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C000"/>
                </a:solidFill>
              </a:rPr>
              <a:t>1</a:t>
            </a:r>
            <a:r>
              <a:rPr lang="en-GB" baseline="30000" dirty="0" smtClean="0">
                <a:solidFill>
                  <a:srgbClr val="FFC000"/>
                </a:solidFill>
              </a:rPr>
              <a:t>st</a:t>
            </a:r>
            <a:r>
              <a:rPr lang="en-GB" dirty="0" smtClean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rgbClr val="FFC000"/>
                </a:solidFill>
              </a:rPr>
              <a:t>year final project (individual, </a:t>
            </a:r>
            <a:r>
              <a:rPr lang="en-GB" dirty="0" err="1">
                <a:solidFill>
                  <a:srgbClr val="FFC000"/>
                </a:solidFill>
              </a:rPr>
              <a:t>ArduinoDue</a:t>
            </a:r>
            <a:r>
              <a:rPr lang="en-GB" dirty="0">
                <a:solidFill>
                  <a:srgbClr val="FFC000"/>
                </a:solidFill>
              </a:rPr>
              <a:t>, C++)</a:t>
            </a:r>
            <a:endParaRPr lang="nl-NL" dirty="0">
              <a:solidFill>
                <a:srgbClr val="FFC000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nl-NL" dirty="0">
              <a:solidFill>
                <a:srgbClr val="FFC000"/>
              </a:solidFill>
            </a:endParaRPr>
          </a:p>
          <a:p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69" y="1678361"/>
            <a:ext cx="2029249" cy="9410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9323" y="2247901"/>
            <a:ext cx="236378" cy="352424"/>
          </a:xfrm>
          <a:prstGeom prst="rect">
            <a:avLst/>
          </a:prstGeom>
          <a:noFill/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80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Computer engineering – y2 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232444" y="1784509"/>
            <a:ext cx="921635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/>
              <a:t>Q5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Low-level </a:t>
            </a:r>
            <a:r>
              <a:rPr lang="en-GB" dirty="0">
                <a:solidFill>
                  <a:srgbClr val="FF0000"/>
                </a:solidFill>
              </a:rPr>
              <a:t>programming </a:t>
            </a:r>
            <a:r>
              <a:rPr lang="en-GB" dirty="0" smtClean="0">
                <a:solidFill>
                  <a:srgbClr val="FF0000"/>
                </a:solidFill>
              </a:rPr>
              <a:t>(assembly</a:t>
            </a:r>
            <a:r>
              <a:rPr lang="en-GB" dirty="0">
                <a:solidFill>
                  <a:srgbClr val="FF0000"/>
                </a:solidFill>
              </a:rPr>
              <a:t>, C++, </a:t>
            </a:r>
            <a:r>
              <a:rPr lang="en-GB" dirty="0" smtClean="0">
                <a:solidFill>
                  <a:srgbClr val="FF0000"/>
                </a:solidFill>
              </a:rPr>
              <a:t>threading)</a:t>
            </a:r>
            <a:endParaRPr lang="nl-NL" dirty="0">
              <a:solidFill>
                <a:srgbClr val="FF0000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/>
              <a:t>Real-time </a:t>
            </a:r>
            <a:r>
              <a:rPr lang="en-GB" dirty="0"/>
              <a:t>modelling (</a:t>
            </a:r>
            <a:r>
              <a:rPr lang="en-GB" dirty="0" smtClean="0"/>
              <a:t>UML </a:t>
            </a:r>
            <a:r>
              <a:rPr lang="en-GB" dirty="0"/>
              <a:t>&amp; </a:t>
            </a:r>
            <a:r>
              <a:rPr lang="en-GB" dirty="0" smtClean="0"/>
              <a:t>synchronization)</a:t>
            </a:r>
            <a:endParaRPr lang="nl-NL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C000"/>
                </a:solidFill>
              </a:rPr>
              <a:t>Laser-Tag </a:t>
            </a:r>
            <a:r>
              <a:rPr lang="en-GB" dirty="0">
                <a:solidFill>
                  <a:srgbClr val="FFC000"/>
                </a:solidFill>
              </a:rPr>
              <a:t>project (</a:t>
            </a:r>
            <a:r>
              <a:rPr lang="en-GB" dirty="0" err="1">
                <a:solidFill>
                  <a:srgbClr val="FFC000"/>
                </a:solidFill>
              </a:rPr>
              <a:t>ArduinoDue</a:t>
            </a:r>
            <a:r>
              <a:rPr lang="en-GB" dirty="0">
                <a:solidFill>
                  <a:srgbClr val="FFC000"/>
                </a:solidFill>
              </a:rPr>
              <a:t>, RTOS, modelling, waterfall, C</a:t>
            </a:r>
            <a:r>
              <a:rPr lang="en-GB" dirty="0" smtClean="0">
                <a:solidFill>
                  <a:srgbClr val="FFC000"/>
                </a:solidFill>
              </a:rPr>
              <a:t>++)</a:t>
            </a:r>
          </a:p>
          <a:p>
            <a:pPr>
              <a:buClrTx/>
            </a:pPr>
            <a:endParaRPr lang="en-GB" dirty="0" smtClean="0">
              <a:solidFill>
                <a:srgbClr val="FFC000"/>
              </a:solidFill>
            </a:endParaRPr>
          </a:p>
          <a:p>
            <a:pPr>
              <a:buClrTx/>
            </a:pPr>
            <a:r>
              <a:rPr lang="en-GB" dirty="0" smtClean="0"/>
              <a:t>Q6</a:t>
            </a:r>
            <a:endParaRPr lang="nl-NL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High-level </a:t>
            </a:r>
            <a:r>
              <a:rPr lang="en-GB" dirty="0">
                <a:solidFill>
                  <a:srgbClr val="FF0000"/>
                </a:solidFill>
              </a:rPr>
              <a:t>programming (C</a:t>
            </a:r>
            <a:r>
              <a:rPr lang="en-GB" dirty="0" smtClean="0">
                <a:solidFill>
                  <a:srgbClr val="FF0000"/>
                </a:solidFill>
              </a:rPr>
              <a:t>++, resources</a:t>
            </a:r>
            <a:r>
              <a:rPr lang="en-GB" dirty="0">
                <a:solidFill>
                  <a:srgbClr val="FF0000"/>
                </a:solidFill>
              </a:rPr>
              <a:t>, STL, </a:t>
            </a:r>
            <a:r>
              <a:rPr lang="en-GB" dirty="0" smtClean="0">
                <a:solidFill>
                  <a:srgbClr val="FF0000"/>
                </a:solidFill>
              </a:rPr>
              <a:t>patterns, MSVS, SFML)</a:t>
            </a:r>
            <a:endParaRPr lang="nl-NL" dirty="0">
              <a:solidFill>
                <a:srgbClr val="FF0000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FF0000"/>
                </a:solidFill>
              </a:rPr>
              <a:t>Datastructures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&amp; algorithms (lists, trees, </a:t>
            </a:r>
            <a:r>
              <a:rPr lang="en-GB" dirty="0" err="1">
                <a:solidFill>
                  <a:srgbClr val="FF0000"/>
                </a:solidFill>
              </a:rPr>
              <a:t>hashmaps</a:t>
            </a:r>
            <a:r>
              <a:rPr lang="en-GB" dirty="0">
                <a:solidFill>
                  <a:srgbClr val="FF0000"/>
                </a:solidFill>
              </a:rPr>
              <a:t>; </a:t>
            </a:r>
            <a:r>
              <a:rPr lang="en-GB" dirty="0" smtClean="0">
                <a:solidFill>
                  <a:srgbClr val="FF0000"/>
                </a:solidFill>
              </a:rPr>
              <a:t>Python)</a:t>
            </a:r>
            <a:endParaRPr lang="nl-NL" dirty="0">
              <a:solidFill>
                <a:srgbClr val="FF0000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C000"/>
                </a:solidFill>
              </a:rPr>
              <a:t>Game </a:t>
            </a:r>
            <a:r>
              <a:rPr lang="en-GB" dirty="0">
                <a:solidFill>
                  <a:srgbClr val="FFC000"/>
                </a:solidFill>
              </a:rPr>
              <a:t>project (SFML, </a:t>
            </a:r>
            <a:r>
              <a:rPr lang="en-GB" dirty="0" smtClean="0">
                <a:solidFill>
                  <a:srgbClr val="FFC000"/>
                </a:solidFill>
              </a:rPr>
              <a:t>PC/Linux/Mac</a:t>
            </a:r>
            <a:r>
              <a:rPr lang="en-GB" dirty="0">
                <a:solidFill>
                  <a:srgbClr val="FFC000"/>
                </a:solidFill>
              </a:rPr>
              <a:t>, Agile/scrum, Fagan inspection, C++)</a:t>
            </a:r>
            <a:endParaRPr lang="nl-NL" dirty="0">
              <a:solidFill>
                <a:srgbClr val="FFC000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nl-NL" dirty="0">
              <a:solidFill>
                <a:srgbClr val="FFC000"/>
              </a:solidFill>
            </a:endParaRPr>
          </a:p>
          <a:p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947" y="1402136"/>
            <a:ext cx="2029249" cy="9410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39026" y="1971676"/>
            <a:ext cx="236378" cy="352424"/>
          </a:xfrm>
          <a:prstGeom prst="rect">
            <a:avLst/>
          </a:prstGeom>
          <a:noFill/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155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Computer engineering – y2 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750572" y="1153538"/>
            <a:ext cx="8254331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/>
              <a:t>Q7</a:t>
            </a:r>
            <a:endParaRPr lang="nl-NL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GB" dirty="0" smtClean="0"/>
              <a:t>RB (sensors, actuators, control)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/>
              <a:t>Vision (image processing) </a:t>
            </a:r>
            <a:endParaRPr lang="nl-NL" dirty="0" smtClean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C000"/>
                </a:solidFill>
              </a:rPr>
              <a:t>Development department</a:t>
            </a:r>
            <a:r>
              <a:rPr lang="nl-NL" dirty="0">
                <a:solidFill>
                  <a:srgbClr val="FFC000"/>
                </a:solidFill>
              </a:rPr>
              <a:t> </a:t>
            </a:r>
            <a:r>
              <a:rPr lang="en-GB" dirty="0" smtClean="0">
                <a:solidFill>
                  <a:srgbClr val="FFC000"/>
                </a:solidFill>
              </a:rPr>
              <a:t>(applied research)</a:t>
            </a:r>
            <a:endParaRPr lang="nl-NL" dirty="0">
              <a:solidFill>
                <a:srgbClr val="FFC000"/>
              </a:solidFill>
            </a:endParaRPr>
          </a:p>
          <a:p>
            <a:r>
              <a:rPr lang="en-GB" dirty="0" smtClean="0">
                <a:solidFill>
                  <a:srgbClr val="FFC000"/>
                </a:solidFill>
              </a:rPr>
              <a:t>	All students together, changing sub-teams</a:t>
            </a:r>
            <a:endParaRPr lang="nl-NL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	</a:t>
            </a:r>
            <a:r>
              <a:rPr lang="en-GB" dirty="0" smtClean="0">
                <a:solidFill>
                  <a:srgbClr val="FFC000"/>
                </a:solidFill>
              </a:rPr>
              <a:t>Proposals</a:t>
            </a:r>
            <a:r>
              <a:rPr lang="en-GB" dirty="0">
                <a:solidFill>
                  <a:srgbClr val="FFC000"/>
                </a:solidFill>
              </a:rPr>
              <a:t>, team construction, work, dependencies</a:t>
            </a:r>
            <a:endParaRPr lang="nl-NL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	</a:t>
            </a:r>
            <a:r>
              <a:rPr lang="en-GB" dirty="0" smtClean="0">
                <a:solidFill>
                  <a:srgbClr val="FFC000"/>
                </a:solidFill>
              </a:rPr>
              <a:t>Continuous </a:t>
            </a:r>
            <a:r>
              <a:rPr lang="en-GB" dirty="0">
                <a:solidFill>
                  <a:srgbClr val="FFC000"/>
                </a:solidFill>
              </a:rPr>
              <a:t>integration, tests, changing requirements</a:t>
            </a:r>
            <a:endParaRPr lang="nl-NL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	</a:t>
            </a:r>
            <a:r>
              <a:rPr lang="en-GB" dirty="0" smtClean="0">
                <a:solidFill>
                  <a:srgbClr val="FFC000"/>
                </a:solidFill>
              </a:rPr>
              <a:t>Self-organizing</a:t>
            </a:r>
            <a:r>
              <a:rPr lang="en-GB" dirty="0">
                <a:solidFill>
                  <a:srgbClr val="FFC000"/>
                </a:solidFill>
              </a:rPr>
              <a:t>, </a:t>
            </a:r>
            <a:r>
              <a:rPr lang="en-GB" dirty="0" smtClean="0">
                <a:solidFill>
                  <a:srgbClr val="FFC000"/>
                </a:solidFill>
              </a:rPr>
              <a:t>scrum </a:t>
            </a:r>
            <a:endParaRPr lang="nl-NL" dirty="0">
              <a:solidFill>
                <a:srgbClr val="FFC000"/>
              </a:solidFill>
            </a:endParaRPr>
          </a:p>
          <a:p>
            <a:r>
              <a:rPr lang="en-GB" dirty="0" smtClean="0"/>
              <a:t>Q8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/>
              <a:t>Research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C000"/>
                </a:solidFill>
              </a:rPr>
              <a:t>Development </a:t>
            </a:r>
            <a:r>
              <a:rPr lang="en-GB" dirty="0">
                <a:solidFill>
                  <a:srgbClr val="FFC000"/>
                </a:solidFill>
              </a:rPr>
              <a:t>department cont. – </a:t>
            </a:r>
            <a:r>
              <a:rPr lang="en-GB" dirty="0" smtClean="0">
                <a:solidFill>
                  <a:srgbClr val="FFC000"/>
                </a:solidFill>
              </a:rPr>
              <a:t>15 </a:t>
            </a:r>
            <a:r>
              <a:rPr lang="en-GB" dirty="0">
                <a:solidFill>
                  <a:srgbClr val="FFC000"/>
                </a:solidFill>
              </a:rPr>
              <a:t>EC total</a:t>
            </a:r>
            <a:endParaRPr lang="nl-NL" dirty="0">
              <a:solidFill>
                <a:srgbClr val="FFC000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nl-NL" dirty="0">
              <a:solidFill>
                <a:srgbClr val="FFC000"/>
              </a:solidFill>
            </a:endParaRPr>
          </a:p>
          <a:p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69" y="1678361"/>
            <a:ext cx="2029249" cy="9410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97948" y="2247901"/>
            <a:ext cx="236378" cy="352424"/>
          </a:xfrm>
          <a:prstGeom prst="rect">
            <a:avLst/>
          </a:prstGeom>
          <a:noFill/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1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Computer engineering – y3/4 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1236347" y="1944114"/>
            <a:ext cx="8254331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/>
              <a:t>Q9 or later</a:t>
            </a:r>
            <a:endParaRPr lang="nl-NL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rgbClr val="FF0000"/>
                </a:solidFill>
              </a:rPr>
              <a:t>Advanced Programming </a:t>
            </a:r>
          </a:p>
          <a:p>
            <a:pPr lvl="1">
              <a:buClrTx/>
            </a:pPr>
            <a:r>
              <a:rPr lang="en-GB" dirty="0" smtClean="0">
                <a:solidFill>
                  <a:srgbClr val="FF0000"/>
                </a:solidFill>
              </a:rPr>
              <a:t>Functional programming, introspection</a:t>
            </a:r>
          </a:p>
          <a:p>
            <a:pPr lvl="1">
              <a:buClrTx/>
            </a:pPr>
            <a:r>
              <a:rPr lang="en-GB" dirty="0" smtClean="0">
                <a:solidFill>
                  <a:srgbClr val="FF0000"/>
                </a:solidFill>
              </a:rPr>
              <a:t>Python/C</a:t>
            </a:r>
            <a:r>
              <a:rPr lang="en-GB" dirty="0">
                <a:solidFill>
                  <a:srgbClr val="FF0000"/>
                </a:solidFill>
              </a:rPr>
              <a:t>++ integration, test-strategy</a:t>
            </a:r>
            <a:endParaRPr lang="nl-NL" dirty="0">
              <a:solidFill>
                <a:srgbClr val="FF0000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/>
              <a:t>Applied AI</a:t>
            </a:r>
          </a:p>
          <a:p>
            <a:pPr lvl="1">
              <a:buClrTx/>
            </a:pPr>
            <a:r>
              <a:rPr lang="en-GB" dirty="0" smtClean="0"/>
              <a:t>neural </a:t>
            </a:r>
            <a:r>
              <a:rPr lang="en-GB" dirty="0"/>
              <a:t>networks, </a:t>
            </a:r>
            <a:r>
              <a:rPr lang="en-GB" dirty="0" smtClean="0"/>
              <a:t>classifiers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C000"/>
                </a:solidFill>
              </a:rPr>
              <a:t>Inter-disciplinary project (20 EC)</a:t>
            </a:r>
            <a:endParaRPr lang="nl-NL" dirty="0">
              <a:solidFill>
                <a:srgbClr val="FFC000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nl-NL" dirty="0"/>
          </a:p>
          <a:p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69" y="1678361"/>
            <a:ext cx="2029249" cy="9410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55148" y="2247901"/>
            <a:ext cx="236378" cy="352424"/>
          </a:xfrm>
          <a:prstGeom prst="rect">
            <a:avLst/>
          </a:prstGeom>
          <a:noFill/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69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572" y="568535"/>
            <a:ext cx="7200000" cy="461665"/>
          </a:xfrm>
        </p:spPr>
        <p:txBody>
          <a:bodyPr/>
          <a:lstStyle/>
          <a:p>
            <a:r>
              <a:rPr lang="nl-NL" dirty="0" smtClean="0"/>
              <a:t>Programming 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509712"/>
            <a:ext cx="7219950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069" y="314421"/>
            <a:ext cx="2029249" cy="9410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47069" y="1001158"/>
            <a:ext cx="949006" cy="132318"/>
          </a:xfrm>
          <a:prstGeom prst="rect">
            <a:avLst/>
          </a:prstGeom>
          <a:noFill/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6934200" y="995977"/>
            <a:ext cx="133350" cy="132318"/>
          </a:xfrm>
          <a:prstGeom prst="rect">
            <a:avLst/>
          </a:prstGeom>
          <a:noFill/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562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’recent’ trends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842044" y="1464722"/>
            <a:ext cx="755371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More HBO-ICT </a:t>
            </a:r>
            <a:r>
              <a:rPr lang="nl-NL" dirty="0" err="1" smtClean="0">
                <a:sym typeface="Wingdings" panose="05000000000000000000" pitchFamily="2" charset="2"/>
              </a:rPr>
              <a:t>integration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First </a:t>
            </a:r>
            <a:r>
              <a:rPr lang="nl-NL" dirty="0" err="1">
                <a:sym typeface="Wingdings" panose="05000000000000000000" pitchFamily="2" charset="2"/>
              </a:rPr>
              <a:t>language</a:t>
            </a:r>
            <a:r>
              <a:rPr lang="nl-NL" dirty="0">
                <a:sym typeface="Wingdings" panose="05000000000000000000" pitchFamily="2" charset="2"/>
              </a:rPr>
              <a:t> (shared) Java  Python</a:t>
            </a:r>
            <a:endParaRPr lang="nl-NL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/>
              <a:t>One</a:t>
            </a:r>
            <a:r>
              <a:rPr lang="nl-NL" dirty="0" smtClean="0"/>
              <a:t> 2.5 EC C++ course (classic OO) </a:t>
            </a:r>
          </a:p>
          <a:p>
            <a:pPr>
              <a:buClr>
                <a:schemeClr val="tx1"/>
              </a:buClr>
            </a:pPr>
            <a:r>
              <a:rPr lang="nl-NL" dirty="0">
                <a:sym typeface="Wingdings" panose="05000000000000000000" pitchFamily="2" charset="2"/>
              </a:rPr>
              <a:t>	</a:t>
            </a:r>
            <a:r>
              <a:rPr lang="nl-NL" dirty="0" smtClean="0">
                <a:sym typeface="Wingdings" panose="05000000000000000000" pitchFamily="2" charset="2"/>
              </a:rPr>
              <a:t>	 4 * 5 EC courses (</a:t>
            </a:r>
            <a:r>
              <a:rPr lang="nl-NL" dirty="0" err="1" smtClean="0">
                <a:sym typeface="Wingdings" panose="05000000000000000000" pitchFamily="2" charset="2"/>
              </a:rPr>
              <a:t>each</a:t>
            </a:r>
            <a:r>
              <a:rPr lang="nl-NL" dirty="0" smtClean="0">
                <a:sym typeface="Wingdings" panose="05000000000000000000" pitchFamily="2" charset="2"/>
              </a:rPr>
              <a:t> 50% C++): 4-fold </a:t>
            </a:r>
            <a:r>
              <a:rPr lang="nl-NL" dirty="0" err="1" smtClean="0">
                <a:sym typeface="Wingdings" panose="05000000000000000000" pitchFamily="2" charset="2"/>
              </a:rPr>
              <a:t>increase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Smallest</a:t>
            </a:r>
            <a:r>
              <a:rPr lang="nl-NL" dirty="0" smtClean="0">
                <a:sym typeface="Wingdings" panose="05000000000000000000" pitchFamily="2" charset="2"/>
              </a:rPr>
              <a:t> hardware </a:t>
            </a:r>
          </a:p>
          <a:p>
            <a:pPr>
              <a:buClr>
                <a:schemeClr val="tx1"/>
              </a:buClr>
            </a:pPr>
            <a:r>
              <a:rPr lang="nl-NL" dirty="0">
                <a:sym typeface="Wingdings" panose="05000000000000000000" pitchFamily="2" charset="2"/>
              </a:rPr>
              <a:t>	</a:t>
            </a:r>
            <a:r>
              <a:rPr lang="nl-NL" dirty="0" smtClean="0">
                <a:sym typeface="Wingdings" panose="05000000000000000000" pitchFamily="2" charset="2"/>
              </a:rPr>
              <a:t>	PIC16F630 (</a:t>
            </a:r>
            <a:r>
              <a:rPr lang="nl-NL" dirty="0" err="1" smtClean="0">
                <a:sym typeface="Wingdings" panose="05000000000000000000" pitchFamily="2" charset="2"/>
              </a:rPr>
              <a:t>asm</a:t>
            </a:r>
            <a:r>
              <a:rPr lang="nl-NL" dirty="0" smtClean="0">
                <a:sym typeface="Wingdings" panose="05000000000000000000" pitchFamily="2" charset="2"/>
              </a:rPr>
              <a:t>)  18F452 (C)  </a:t>
            </a:r>
            <a:r>
              <a:rPr lang="nl-NL" dirty="0" err="1" smtClean="0">
                <a:sym typeface="Wingdings" panose="05000000000000000000" pitchFamily="2" charset="2"/>
              </a:rPr>
              <a:t>ArduinoDue</a:t>
            </a:r>
            <a:r>
              <a:rPr lang="nl-NL" dirty="0" smtClean="0">
                <a:sym typeface="Wingdings" panose="05000000000000000000" pitchFamily="2" charset="2"/>
              </a:rPr>
              <a:t> (C++)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Direct </a:t>
            </a:r>
            <a:r>
              <a:rPr lang="nl-NL" dirty="0">
                <a:sym typeface="Wingdings" panose="05000000000000000000" pitchFamily="2" charset="2"/>
              </a:rPr>
              <a:t>H</a:t>
            </a:r>
            <a:r>
              <a:rPr lang="nl-NL" dirty="0" smtClean="0">
                <a:sym typeface="Wingdings" panose="05000000000000000000" pitchFamily="2" charset="2"/>
              </a:rPr>
              <a:t>W register </a:t>
            </a:r>
            <a:r>
              <a:rPr lang="nl-NL" dirty="0" err="1" smtClean="0">
                <a:sym typeface="Wingdings" panose="05000000000000000000" pitchFamily="2" charset="2"/>
              </a:rPr>
              <a:t>interfacing</a:t>
            </a:r>
            <a:r>
              <a:rPr lang="nl-NL" dirty="0" smtClean="0">
                <a:sym typeface="Wingdings" panose="05000000000000000000" pitchFamily="2" charset="2"/>
              </a:rPr>
              <a:t>  </a:t>
            </a:r>
            <a:r>
              <a:rPr lang="nl-NL" dirty="0" err="1" smtClean="0">
                <a:sym typeface="Wingdings" panose="05000000000000000000" pitchFamily="2" charset="2"/>
              </a:rPr>
              <a:t>abstraction</a:t>
            </a:r>
            <a:r>
              <a:rPr lang="nl-NL" dirty="0" smtClean="0">
                <a:sym typeface="Wingdings" panose="05000000000000000000" pitchFamily="2" charset="2"/>
              </a:rPr>
              <a:t> of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hardware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nl-NL" dirty="0" err="1"/>
              <a:t>O</a:t>
            </a:r>
            <a:r>
              <a:rPr lang="nl-NL" dirty="0" err="1" smtClean="0"/>
              <a:t>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lab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nl-NL" dirty="0" smtClean="0"/>
              <a:t>The </a:t>
            </a:r>
            <a:r>
              <a:rPr lang="nl-NL" dirty="0" err="1" smtClean="0"/>
              <a:t>students</a:t>
            </a:r>
            <a:r>
              <a:rPr lang="nl-NL" dirty="0" smtClean="0"/>
              <a:t> </a:t>
            </a:r>
            <a:r>
              <a:rPr lang="nl-NL" dirty="0" err="1" smtClean="0"/>
              <a:t>visit</a:t>
            </a:r>
            <a:r>
              <a:rPr lang="nl-NL" dirty="0" smtClean="0"/>
              <a:t> conferences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777" y="4406716"/>
            <a:ext cx="541859" cy="3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4" y="4005598"/>
            <a:ext cx="1820374" cy="317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4" y="4422042"/>
            <a:ext cx="1327759" cy="3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8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Course </a:t>
            </a:r>
            <a:r>
              <a:rPr lang="nl-NL" dirty="0" err="1" smtClean="0"/>
              <a:t>materials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718219" y="1626647"/>
            <a:ext cx="755371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>
                <a:sym typeface="Wingdings" panose="05000000000000000000" pitchFamily="2" charset="2"/>
              </a:rPr>
              <a:t>2005:</a:t>
            </a:r>
            <a:endParaRPr lang="nl-NL" dirty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Book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by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Skansholm</a:t>
            </a:r>
            <a:r>
              <a:rPr lang="nl-NL" dirty="0" smtClean="0">
                <a:sym typeface="Wingdings" panose="05000000000000000000" pitchFamily="2" charset="2"/>
              </a:rPr>
              <a:t> (classic OO)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Book</a:t>
            </a:r>
            <a:r>
              <a:rPr lang="nl-NL" dirty="0" smtClean="0">
                <a:sym typeface="Wingdings" panose="05000000000000000000" pitchFamily="2" charset="2"/>
              </a:rPr>
              <a:t> ‘In zee met C’ (</a:t>
            </a:r>
            <a:r>
              <a:rPr lang="nl-NL" dirty="0" err="1" smtClean="0">
                <a:sym typeface="Wingdings" panose="05000000000000000000" pitchFamily="2" charset="2"/>
              </a:rPr>
              <a:t>almost</a:t>
            </a:r>
            <a:r>
              <a:rPr lang="nl-NL" dirty="0" smtClean="0">
                <a:sym typeface="Wingdings" panose="05000000000000000000" pitchFamily="2" charset="2"/>
              </a:rPr>
              <a:t> K&amp;R C)</a:t>
            </a:r>
          </a:p>
          <a:p>
            <a:pPr>
              <a:buClr>
                <a:schemeClr val="tx1"/>
              </a:buClr>
            </a:pPr>
            <a:endParaRPr lang="nl-NL" dirty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r>
              <a:rPr lang="nl-NL" dirty="0" smtClean="0">
                <a:sym typeface="Wingdings" panose="05000000000000000000" pitchFamily="2" charset="2"/>
              </a:rPr>
              <a:t>2018: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Reader PPC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Reader OOPC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Reader CPSE1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Reader CPSE2 (+ </a:t>
            </a:r>
            <a:r>
              <a:rPr lang="nl-NL" dirty="0" err="1" smtClean="0">
                <a:sym typeface="Wingdings" panose="05000000000000000000" pitchFamily="2" charset="2"/>
              </a:rPr>
              <a:t>book</a:t>
            </a:r>
            <a:r>
              <a:rPr lang="nl-NL" dirty="0" smtClean="0">
                <a:sym typeface="Wingdings" panose="05000000000000000000" pitchFamily="2" charset="2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1026" name="Picture 2" descr="https://www.boomhogeronderwijs.nl/media/8/_resized/9789039524794_w215_h3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830" y="1819777"/>
            <a:ext cx="615578" cy="87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from the Begin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63" y="1387445"/>
            <a:ext cx="582835" cy="79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055" y="3654864"/>
            <a:ext cx="616237" cy="804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50" y="3452459"/>
            <a:ext cx="617677" cy="862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801" y="3795504"/>
            <a:ext cx="645024" cy="845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559" y="3260236"/>
            <a:ext cx="639012" cy="9080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2304" y="3947904"/>
            <a:ext cx="681554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Course </a:t>
            </a:r>
            <a:r>
              <a:rPr lang="nl-NL" dirty="0" err="1" smtClean="0"/>
              <a:t>materials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933826" y="2097931"/>
            <a:ext cx="755371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err="1" smtClean="0">
                <a:sym typeface="Wingdings" panose="05000000000000000000" pitchFamily="2" charset="2"/>
              </a:rPr>
              <a:t>Why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not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use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existing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material</a:t>
            </a:r>
            <a:r>
              <a:rPr lang="nl-NL" dirty="0" smtClean="0">
                <a:sym typeface="Wingdings" panose="05000000000000000000" pitchFamily="2" charset="2"/>
              </a:rPr>
              <a:t>?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Material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decides</a:t>
            </a:r>
            <a:r>
              <a:rPr lang="nl-NL" dirty="0" smtClean="0">
                <a:sym typeface="Wingdings" panose="05000000000000000000" pitchFamily="2" charset="2"/>
              </a:rPr>
              <a:t> course content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Academic</a:t>
            </a:r>
            <a:r>
              <a:rPr lang="nl-NL" dirty="0" smtClean="0">
                <a:sym typeface="Wingdings" panose="05000000000000000000" pitchFamily="2" charset="2"/>
              </a:rPr>
              <a:t>  practical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Often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either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for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total</a:t>
            </a:r>
            <a:r>
              <a:rPr lang="nl-NL" dirty="0" smtClean="0">
                <a:sym typeface="Wingdings" panose="05000000000000000000" pitchFamily="2" charset="2"/>
              </a:rPr>
              <a:t> beginner, or as 2</a:t>
            </a:r>
            <a:r>
              <a:rPr lang="nl-NL" baseline="30000" dirty="0" smtClean="0">
                <a:sym typeface="Wingdings" panose="05000000000000000000" pitchFamily="2" charset="2"/>
              </a:rPr>
              <a:t>nd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language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Not</a:t>
            </a:r>
            <a:r>
              <a:rPr lang="nl-NL" dirty="0" smtClean="0">
                <a:sym typeface="Wingdings" panose="05000000000000000000" pitchFamily="2" charset="2"/>
              </a:rPr>
              <a:t> up-to-date </a:t>
            </a:r>
            <a:r>
              <a:rPr lang="nl-NL" dirty="0" err="1" smtClean="0">
                <a:sym typeface="Wingdings" panose="05000000000000000000" pitchFamily="2" charset="2"/>
              </a:rPr>
              <a:t>with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latest</a:t>
            </a:r>
            <a:r>
              <a:rPr lang="nl-NL" dirty="0" smtClean="0">
                <a:sym typeface="Wingdings" panose="05000000000000000000" pitchFamily="2" charset="2"/>
              </a:rPr>
              <a:t> standard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English </a:t>
            </a:r>
            <a:r>
              <a:rPr lang="nl-NL" dirty="0" err="1" smtClean="0">
                <a:sym typeface="Wingdings" panose="05000000000000000000" pitchFamily="2" charset="2"/>
              </a:rPr>
              <a:t>only</a:t>
            </a:r>
            <a:r>
              <a:rPr lang="nl-NL" dirty="0" smtClean="0">
                <a:sym typeface="Wingdings" panose="05000000000000000000" pitchFamily="2" charset="2"/>
              </a:rPr>
              <a:t> (we </a:t>
            </a:r>
            <a:r>
              <a:rPr lang="nl-NL" dirty="0" err="1" smtClean="0">
                <a:sym typeface="Wingdings" panose="05000000000000000000" pitchFamily="2" charset="2"/>
              </a:rPr>
              <a:t>prefer</a:t>
            </a:r>
            <a:r>
              <a:rPr lang="nl-NL" dirty="0" smtClean="0">
                <a:sym typeface="Wingdings" panose="05000000000000000000" pitchFamily="2" charset="2"/>
              </a:rPr>
              <a:t> Dutch </a:t>
            </a:r>
            <a:r>
              <a:rPr lang="nl-NL" dirty="0" err="1" smtClean="0">
                <a:sym typeface="Wingdings" panose="05000000000000000000" pitchFamily="2" charset="2"/>
              </a:rPr>
              <a:t>for</a:t>
            </a:r>
            <a:r>
              <a:rPr lang="nl-NL" dirty="0" smtClean="0">
                <a:sym typeface="Wingdings" panose="05000000000000000000" pitchFamily="2" charset="2"/>
              </a:rPr>
              <a:t> y1)</a:t>
            </a:r>
          </a:p>
          <a:p>
            <a:pPr>
              <a:buClr>
                <a:schemeClr val="tx1"/>
              </a:buClr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grpSp>
        <p:nvGrpSpPr>
          <p:cNvPr id="10" name="Group 9"/>
          <p:cNvGrpSpPr/>
          <p:nvPr/>
        </p:nvGrpSpPr>
        <p:grpSpPr>
          <a:xfrm>
            <a:off x="5213020" y="1474668"/>
            <a:ext cx="3615299" cy="1561006"/>
            <a:chOff x="5127051" y="1719903"/>
            <a:chExt cx="3615299" cy="15610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4547" y="2114531"/>
              <a:ext cx="616237" cy="8045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542" y="1912126"/>
              <a:ext cx="617677" cy="8620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9293" y="2255171"/>
              <a:ext cx="645024" cy="84585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7051" y="1719903"/>
              <a:ext cx="639012" cy="9080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0796" y="2435052"/>
              <a:ext cx="681554" cy="845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2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Curriculum design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984919" y="1426622"/>
            <a:ext cx="917825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err="1" smtClean="0">
                <a:sym typeface="Wingdings" panose="05000000000000000000" pitchFamily="2" charset="2"/>
              </a:rPr>
              <a:t>What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decides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what</a:t>
            </a:r>
            <a:r>
              <a:rPr lang="nl-NL" dirty="0" smtClean="0">
                <a:sym typeface="Wingdings" panose="05000000000000000000" pitchFamily="2" charset="2"/>
              </a:rPr>
              <a:t> we </a:t>
            </a:r>
            <a:r>
              <a:rPr lang="nl-NL" dirty="0" err="1" smtClean="0">
                <a:sym typeface="Wingdings" panose="05000000000000000000" pitchFamily="2" charset="2"/>
              </a:rPr>
              <a:t>teach</a:t>
            </a:r>
            <a:r>
              <a:rPr lang="nl-NL" dirty="0" smtClean="0">
                <a:sym typeface="Wingdings" panose="05000000000000000000" pitchFamily="2" charset="2"/>
              </a:rPr>
              <a:t> in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curriculum?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What</a:t>
            </a:r>
            <a:r>
              <a:rPr lang="nl-NL" dirty="0" smtClean="0">
                <a:sym typeface="Wingdings" panose="05000000000000000000" pitchFamily="2" charset="2"/>
              </a:rPr>
              <a:t> we want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teach</a:t>
            </a:r>
            <a:r>
              <a:rPr lang="nl-NL" dirty="0" smtClean="0">
                <a:sym typeface="Wingdings" panose="05000000000000000000" pitchFamily="2" charset="2"/>
              </a:rPr>
              <a:t>!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Comply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with</a:t>
            </a:r>
            <a:r>
              <a:rPr lang="nl-NL" dirty="0" smtClean="0">
                <a:sym typeface="Wingdings" panose="05000000000000000000" pitchFamily="2" charset="2"/>
              </a:rPr>
              <a:t> HBO-ICT </a:t>
            </a:r>
            <a:r>
              <a:rPr lang="nl-NL" dirty="0" err="1" smtClean="0">
                <a:sym typeface="Wingdings" panose="05000000000000000000" pitchFamily="2" charset="2"/>
              </a:rPr>
              <a:t>framework</a:t>
            </a:r>
            <a:r>
              <a:rPr lang="nl-NL" dirty="0" smtClean="0">
                <a:sym typeface="Wingdings" panose="05000000000000000000" pitchFamily="2" charset="2"/>
              </a:rPr>
              <a:t> (Dutch standard)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r>
              <a:rPr lang="nl-NL" dirty="0" err="1" smtClean="0">
                <a:sym typeface="Wingdings" panose="05000000000000000000" pitchFamily="2" charset="2"/>
              </a:rPr>
              <a:t>What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decides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partitioning</a:t>
            </a:r>
            <a:r>
              <a:rPr lang="nl-NL" dirty="0" smtClean="0">
                <a:sym typeface="Wingdings" panose="05000000000000000000" pitchFamily="2" charset="2"/>
              </a:rPr>
              <a:t> (</a:t>
            </a:r>
            <a:r>
              <a:rPr lang="nl-NL" dirty="0" err="1" smtClean="0">
                <a:sym typeface="Wingdings" panose="05000000000000000000" pitchFamily="2" charset="2"/>
              </a:rPr>
              <a:t>what</a:t>
            </a:r>
            <a:r>
              <a:rPr lang="nl-NL" dirty="0" smtClean="0">
                <a:sym typeface="Wingdings" panose="05000000000000000000" pitchFamily="2" charset="2"/>
              </a:rPr>
              <a:t> we </a:t>
            </a:r>
            <a:r>
              <a:rPr lang="nl-NL" dirty="0" err="1" smtClean="0">
                <a:sym typeface="Wingdings" panose="05000000000000000000" pitchFamily="2" charset="2"/>
              </a:rPr>
              <a:t>teach</a:t>
            </a:r>
            <a:r>
              <a:rPr lang="nl-NL" dirty="0" smtClean="0">
                <a:sym typeface="Wingdings" panose="05000000000000000000" pitchFamily="2" charset="2"/>
              </a:rPr>
              <a:t> in a course)?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Partitioning</a:t>
            </a:r>
            <a:r>
              <a:rPr lang="nl-NL" dirty="0" smtClean="0">
                <a:sym typeface="Wingdings" panose="05000000000000000000" pitchFamily="2" charset="2"/>
              </a:rPr>
              <a:t> in 5 EC courses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Synergy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with</a:t>
            </a:r>
            <a:r>
              <a:rPr lang="nl-NL" dirty="0" smtClean="0">
                <a:sym typeface="Wingdings" panose="05000000000000000000" pitchFamily="2" charset="2"/>
              </a:rPr>
              <a:t> SE subjects (agile/</a:t>
            </a:r>
            <a:r>
              <a:rPr lang="nl-NL" dirty="0" err="1" smtClean="0">
                <a:sym typeface="Wingdings" panose="05000000000000000000" pitchFamily="2" charset="2"/>
              </a:rPr>
              <a:t>waterfall</a:t>
            </a:r>
            <a:r>
              <a:rPr lang="nl-NL" dirty="0" smtClean="0">
                <a:sym typeface="Wingdings" panose="05000000000000000000" pitchFamily="2" charset="2"/>
              </a:rPr>
              <a:t>, design, </a:t>
            </a:r>
            <a:r>
              <a:rPr lang="nl-NL" dirty="0" err="1" smtClean="0">
                <a:sym typeface="Wingdings" panose="05000000000000000000" pitchFamily="2" charset="2"/>
              </a:rPr>
              <a:t>testing</a:t>
            </a:r>
            <a:r>
              <a:rPr lang="nl-NL" dirty="0" smtClean="0">
                <a:sym typeface="Wingdings" panose="05000000000000000000" pitchFamily="2" charset="2"/>
              </a:rPr>
              <a:t>, </a:t>
            </a:r>
            <a:r>
              <a:rPr lang="nl-NL" dirty="0" err="1" smtClean="0">
                <a:sym typeface="Wingdings" panose="05000000000000000000" pitchFamily="2" charset="2"/>
              </a:rPr>
              <a:t>style</a:t>
            </a:r>
            <a:r>
              <a:rPr lang="nl-NL" dirty="0" smtClean="0">
                <a:sym typeface="Wingdings" panose="05000000000000000000" pitchFamily="2" charset="2"/>
              </a:rPr>
              <a:t>, …)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Fun: </a:t>
            </a:r>
            <a:r>
              <a:rPr lang="nl-NL" dirty="0" err="1" smtClean="0">
                <a:sym typeface="Wingdings" panose="05000000000000000000" pitchFamily="2" charset="2"/>
              </a:rPr>
              <a:t>weekly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assignments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Synergy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with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other</a:t>
            </a:r>
            <a:r>
              <a:rPr lang="nl-NL" dirty="0" smtClean="0">
                <a:sym typeface="Wingdings" panose="05000000000000000000" pitchFamily="2" charset="2"/>
              </a:rPr>
              <a:t> courses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Avoiding</a:t>
            </a:r>
            <a:r>
              <a:rPr lang="nl-NL" dirty="0" smtClean="0">
                <a:sym typeface="Wingdings" panose="05000000000000000000" pitchFamily="2" charset="2"/>
              </a:rPr>
              <a:t> forward </a:t>
            </a:r>
            <a:r>
              <a:rPr lang="nl-NL" dirty="0" err="1" smtClean="0">
                <a:sym typeface="Wingdings" panose="05000000000000000000" pitchFamily="2" charset="2"/>
              </a:rPr>
              <a:t>references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Even or </a:t>
            </a:r>
            <a:r>
              <a:rPr lang="nl-NL" dirty="0" err="1" smtClean="0">
                <a:sym typeface="Wingdings" panose="05000000000000000000" pitchFamily="2" charset="2"/>
              </a:rPr>
              <a:t>ascending</a:t>
            </a:r>
            <a:r>
              <a:rPr lang="nl-NL" dirty="0" smtClean="0">
                <a:sym typeface="Wingdings" panose="05000000000000000000" pitchFamily="2" charset="2"/>
              </a:rPr>
              <a:t> level of </a:t>
            </a:r>
            <a:r>
              <a:rPr lang="nl-NL" dirty="0" err="1" smtClean="0">
                <a:sym typeface="Wingdings" panose="05000000000000000000" pitchFamily="2" charset="2"/>
              </a:rPr>
              <a:t>difficulty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14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252" y="1176504"/>
            <a:ext cx="2134016" cy="2368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85" y="1189227"/>
            <a:ext cx="1944216" cy="2346468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4537228" y="3595692"/>
            <a:ext cx="3528392" cy="136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nl-NL" sz="1800" b="1" kern="0" dirty="0" smtClean="0">
                <a:solidFill>
                  <a:srgbClr val="000000"/>
                </a:solidFill>
              </a:rPr>
              <a:t>Jorn </a:t>
            </a:r>
            <a:r>
              <a:rPr lang="nl-NL" sz="1800" b="1" kern="0" dirty="0" err="1" smtClean="0">
                <a:solidFill>
                  <a:srgbClr val="000000"/>
                </a:solidFill>
              </a:rPr>
              <a:t>Bunk</a:t>
            </a:r>
            <a:endParaRPr lang="nl-NL" sz="1800" b="1" kern="0" dirty="0" smtClean="0">
              <a:solidFill>
                <a:srgbClr val="000000"/>
              </a:solidFill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nl-NL" sz="1800" b="1" kern="0" dirty="0">
                <a:solidFill>
                  <a:srgbClr val="000000"/>
                </a:solidFill>
              </a:rPr>
              <a:t>j</a:t>
            </a:r>
            <a:r>
              <a:rPr lang="nl-NL" sz="1800" b="1" kern="0" dirty="0" smtClean="0">
                <a:solidFill>
                  <a:srgbClr val="000000"/>
                </a:solidFill>
              </a:rPr>
              <a:t>orn.bunk@hu.nl</a:t>
            </a:r>
          </a:p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endParaRPr lang="nl-NL" sz="1800" b="1" kern="0" dirty="0" smtClean="0">
              <a:solidFill>
                <a:srgbClr val="000000"/>
              </a:solidFill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endParaRPr lang="nl-NL" sz="1800" b="1" kern="0" dirty="0" smtClean="0">
              <a:solidFill>
                <a:srgbClr val="00000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1140521" y="3623048"/>
            <a:ext cx="3528392" cy="136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nl-NL" sz="1800" b="1" kern="0" dirty="0" smtClean="0">
                <a:solidFill>
                  <a:srgbClr val="000000"/>
                </a:solidFill>
              </a:rPr>
              <a:t>Wouter van </a:t>
            </a:r>
            <a:r>
              <a:rPr lang="nl-NL" sz="1800" b="1" kern="0" dirty="0" err="1" smtClean="0">
                <a:solidFill>
                  <a:srgbClr val="000000"/>
                </a:solidFill>
              </a:rPr>
              <a:t>Ooijen</a:t>
            </a:r>
            <a:endParaRPr lang="nl-NL" sz="1800" b="1" kern="0" dirty="0" smtClean="0">
              <a:solidFill>
                <a:srgbClr val="000000"/>
              </a:solidFill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0000"/>
              <a:defRPr/>
            </a:pPr>
            <a:r>
              <a:rPr lang="nl-NL" sz="1800" b="1" kern="0" dirty="0" err="1" smtClean="0">
                <a:solidFill>
                  <a:srgbClr val="000000"/>
                </a:solidFill>
              </a:rPr>
              <a:t>wouter.vanooijen</a:t>
            </a:r>
            <a:r>
              <a:rPr lang="nl-NL" sz="1800" b="1" kern="0" dirty="0" smtClean="0">
                <a:solidFill>
                  <a:srgbClr val="000000"/>
                </a:solidFill>
              </a:rPr>
              <a:t>@</a:t>
            </a:r>
            <a:r>
              <a:rPr lang="nl-NL" sz="1800" b="1" kern="0" dirty="0" err="1" smtClean="0">
                <a:solidFill>
                  <a:srgbClr val="000000"/>
                </a:solidFill>
              </a:rPr>
              <a:t>hu.nl</a:t>
            </a:r>
            <a:endParaRPr lang="nl-NL" sz="1800" b="1" kern="0" dirty="0" smtClean="0">
              <a:solidFill>
                <a:srgbClr val="000000"/>
              </a:solidFill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endParaRPr lang="nl-NL" sz="1800" b="1" kern="0" dirty="0" smtClean="0">
              <a:solidFill>
                <a:srgbClr val="000000"/>
              </a:solidFill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endParaRPr lang="nl-NL" sz="1800" b="1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9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‘C++’ </a:t>
            </a:r>
            <a:r>
              <a:rPr lang="nl-NL" dirty="0" err="1" smtClean="0"/>
              <a:t>anyway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518193" y="1626647"/>
            <a:ext cx="8540081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Application field – </a:t>
            </a:r>
            <a:r>
              <a:rPr lang="nl-NL" dirty="0" err="1" smtClean="0">
                <a:sym typeface="Wingdings" panose="05000000000000000000" pitchFamily="2" charset="2"/>
              </a:rPr>
              <a:t>specific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styles</a:t>
            </a:r>
            <a:r>
              <a:rPr lang="nl-NL" dirty="0" smtClean="0">
                <a:sym typeface="Wingdings" panose="05000000000000000000" pitchFamily="2" charset="2"/>
              </a:rPr>
              <a:t> (OO, templates, </a:t>
            </a:r>
            <a:r>
              <a:rPr lang="nl-NL" dirty="0" err="1" smtClean="0">
                <a:sym typeface="Wingdings" panose="05000000000000000000" pitchFamily="2" charset="2"/>
              </a:rPr>
              <a:t>better</a:t>
            </a:r>
            <a:r>
              <a:rPr lang="nl-NL" dirty="0" smtClean="0">
                <a:sym typeface="Wingdings" panose="05000000000000000000" pitchFamily="2" charset="2"/>
              </a:rPr>
              <a:t> C, …)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Version – </a:t>
            </a:r>
            <a:r>
              <a:rPr lang="nl-NL" dirty="0" err="1" smtClean="0">
                <a:sym typeface="Wingdings" panose="05000000000000000000" pitchFamily="2" charset="2"/>
              </a:rPr>
              <a:t>dependent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styles</a:t>
            </a:r>
            <a:r>
              <a:rPr lang="nl-NL" dirty="0" smtClean="0">
                <a:sym typeface="Wingdings" panose="05000000000000000000" pitchFamily="2" charset="2"/>
              </a:rPr>
              <a:t> &amp; </a:t>
            </a:r>
            <a:r>
              <a:rPr lang="nl-NL" dirty="0" err="1" smtClean="0">
                <a:sym typeface="Wingdings" panose="05000000000000000000" pitchFamily="2" charset="2"/>
              </a:rPr>
              <a:t>idioms</a:t>
            </a:r>
            <a:r>
              <a:rPr lang="nl-NL" dirty="0" smtClean="0">
                <a:sym typeface="Wingdings" panose="05000000000000000000" pitchFamily="2" charset="2"/>
              </a:rPr>
              <a:t> (98, 03, 11, 14, 17, 20, …)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The </a:t>
            </a:r>
            <a:r>
              <a:rPr lang="nl-NL" dirty="0" err="1" smtClean="0">
                <a:sym typeface="Wingdings" panose="05000000000000000000" pitchFamily="2" charset="2"/>
              </a:rPr>
              <a:t>lastest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and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hottest</a:t>
            </a:r>
            <a:r>
              <a:rPr lang="nl-NL" dirty="0" smtClean="0">
                <a:sym typeface="Wingdings" panose="05000000000000000000" pitchFamily="2" charset="2"/>
              </a:rPr>
              <a:t> – or </a:t>
            </a:r>
            <a:r>
              <a:rPr lang="nl-NL" dirty="0" err="1" smtClean="0">
                <a:sym typeface="Wingdings" panose="05000000000000000000" pitchFamily="2" charset="2"/>
              </a:rPr>
              <a:t>also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past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The ‘user’ level – or </a:t>
            </a:r>
            <a:r>
              <a:rPr lang="nl-NL" dirty="0" err="1" smtClean="0">
                <a:sym typeface="Wingdings" panose="05000000000000000000" pitchFamily="2" charset="2"/>
              </a:rPr>
              <a:t>also</a:t>
            </a:r>
            <a:r>
              <a:rPr lang="nl-NL" dirty="0" smtClean="0">
                <a:sym typeface="Wingdings" panose="05000000000000000000" pitchFamily="2" charset="2"/>
              </a:rPr>
              <a:t> ‘</a:t>
            </a:r>
            <a:r>
              <a:rPr lang="nl-NL" dirty="0" err="1" smtClean="0">
                <a:sym typeface="Wingdings" panose="05000000000000000000" pitchFamily="2" charset="2"/>
              </a:rPr>
              <a:t>under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hood</a:t>
            </a:r>
            <a:r>
              <a:rPr lang="nl-NL" dirty="0" smtClean="0">
                <a:sym typeface="Wingdings" panose="05000000000000000000" pitchFamily="2" charset="2"/>
              </a:rPr>
              <a:t>’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Language – or </a:t>
            </a:r>
            <a:r>
              <a:rPr lang="nl-NL" dirty="0" err="1" smtClean="0">
                <a:sym typeface="Wingdings" panose="05000000000000000000" pitchFamily="2" charset="2"/>
              </a:rPr>
              <a:t>also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libraries</a:t>
            </a:r>
            <a:r>
              <a:rPr lang="nl-NL" dirty="0" smtClean="0">
                <a:sym typeface="Wingdings" panose="05000000000000000000" pitchFamily="2" charset="2"/>
              </a:rPr>
              <a:t>? Boost?</a:t>
            </a:r>
          </a:p>
          <a:p>
            <a:pPr>
              <a:buClr>
                <a:schemeClr val="tx1"/>
              </a:buClr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2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C++ </a:t>
            </a:r>
            <a:r>
              <a:rPr lang="nl-NL" dirty="0" err="1" smtClean="0"/>
              <a:t>education</a:t>
            </a:r>
            <a:r>
              <a:rPr lang="nl-NL" dirty="0"/>
              <a:t> </a:t>
            </a:r>
            <a:r>
              <a:rPr lang="nl-NL" dirty="0" err="1" smtClean="0"/>
              <a:t>challenges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518193" y="1626647"/>
            <a:ext cx="8540081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What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exactly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teach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Variations</a:t>
            </a:r>
            <a:r>
              <a:rPr lang="nl-NL" dirty="0" smtClean="0">
                <a:sym typeface="Wingdings" panose="05000000000000000000" pitchFamily="2" charset="2"/>
              </a:rPr>
              <a:t> in entry level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Long chain of </a:t>
            </a:r>
            <a:r>
              <a:rPr lang="nl-NL" dirty="0" err="1" smtClean="0">
                <a:sym typeface="Wingdings" panose="05000000000000000000" pitchFamily="2" charset="2"/>
              </a:rPr>
              <a:t>dependent</a:t>
            </a:r>
            <a:r>
              <a:rPr lang="nl-NL" dirty="0" smtClean="0">
                <a:sym typeface="Wingdings" panose="05000000000000000000" pitchFamily="2" charset="2"/>
              </a:rPr>
              <a:t> courses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Avoiding</a:t>
            </a:r>
            <a:r>
              <a:rPr lang="nl-NL" dirty="0" smtClean="0">
                <a:sym typeface="Wingdings" panose="05000000000000000000" pitchFamily="2" charset="2"/>
              </a:rPr>
              <a:t> forward </a:t>
            </a:r>
            <a:r>
              <a:rPr lang="nl-NL" dirty="0" err="1" smtClean="0">
                <a:sym typeface="Wingdings" panose="05000000000000000000" pitchFamily="2" charset="2"/>
              </a:rPr>
              <a:t>refrences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Bottom-up versus top-down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Theory</a:t>
            </a:r>
            <a:r>
              <a:rPr lang="nl-NL" dirty="0" smtClean="0">
                <a:sym typeface="Wingdings" panose="05000000000000000000" pitchFamily="2" charset="2"/>
              </a:rPr>
              <a:t>, </a:t>
            </a:r>
            <a:r>
              <a:rPr lang="nl-NL" dirty="0" err="1" smtClean="0">
                <a:sym typeface="Wingdings" panose="05000000000000000000" pitchFamily="2" charset="2"/>
              </a:rPr>
              <a:t>deep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knowledge</a:t>
            </a:r>
            <a:r>
              <a:rPr lang="nl-NL" dirty="0" smtClean="0">
                <a:sym typeface="Wingdings" panose="05000000000000000000" pitchFamily="2" charset="2"/>
              </a:rPr>
              <a:t>, personal </a:t>
            </a:r>
            <a:r>
              <a:rPr lang="nl-NL" dirty="0" err="1" smtClean="0">
                <a:sym typeface="Wingdings" panose="05000000000000000000" pitchFamily="2" charset="2"/>
              </a:rPr>
              <a:t>growth</a:t>
            </a:r>
            <a:r>
              <a:rPr lang="nl-NL" dirty="0" smtClean="0">
                <a:sym typeface="Wingdings" panose="05000000000000000000" pitchFamily="2" charset="2"/>
              </a:rPr>
              <a:t>  </a:t>
            </a:r>
            <a:r>
              <a:rPr lang="nl-NL" dirty="0" err="1" smtClean="0">
                <a:sym typeface="Wingdings" panose="05000000000000000000" pitchFamily="2" charset="2"/>
              </a:rPr>
              <a:t>immediate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applicability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841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Difficult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1283612" y="1431262"/>
            <a:ext cx="8540081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>
                <a:sym typeface="Wingdings" panose="05000000000000000000" pitchFamily="2" charset="2"/>
              </a:rPr>
              <a:t>(</a:t>
            </a:r>
            <a:r>
              <a:rPr lang="nl-NL" dirty="0" err="1" smtClean="0">
                <a:sym typeface="Wingdings" panose="05000000000000000000" pitchFamily="2" charset="2"/>
              </a:rPr>
              <a:t>for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us</a:t>
            </a:r>
            <a:r>
              <a:rPr lang="nl-NL" dirty="0" smtClean="0">
                <a:sym typeface="Wingdings" panose="05000000000000000000" pitchFamily="2" charset="2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Agree</a:t>
            </a:r>
            <a:r>
              <a:rPr lang="nl-NL" dirty="0" smtClean="0">
                <a:sym typeface="Wingdings" panose="05000000000000000000" pitchFamily="2" charset="2"/>
              </a:rPr>
              <a:t> on </a:t>
            </a:r>
            <a:r>
              <a:rPr lang="nl-NL" dirty="0" err="1" smtClean="0">
                <a:sym typeface="Wingdings" panose="05000000000000000000" pitchFamily="2" charset="2"/>
              </a:rPr>
              <a:t>what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teach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Find</a:t>
            </a:r>
            <a:r>
              <a:rPr lang="nl-NL" dirty="0" smtClean="0">
                <a:sym typeface="Wingdings" panose="05000000000000000000" pitchFamily="2" charset="2"/>
              </a:rPr>
              <a:t> (or </a:t>
            </a:r>
            <a:r>
              <a:rPr lang="nl-NL" dirty="0" err="1" smtClean="0">
                <a:sym typeface="Wingdings" panose="05000000000000000000" pitchFamily="2" charset="2"/>
              </a:rPr>
              <a:t>create</a:t>
            </a:r>
            <a:r>
              <a:rPr lang="nl-NL" dirty="0" smtClean="0">
                <a:sym typeface="Wingdings" panose="05000000000000000000" pitchFamily="2" charset="2"/>
              </a:rPr>
              <a:t>) teaching </a:t>
            </a:r>
            <a:r>
              <a:rPr lang="nl-NL" dirty="0" err="1" smtClean="0">
                <a:sym typeface="Wingdings" panose="05000000000000000000" pitchFamily="2" charset="2"/>
              </a:rPr>
              <a:t>material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Justify</a:t>
            </a:r>
            <a:r>
              <a:rPr lang="nl-NL" dirty="0" smtClean="0">
                <a:sym typeface="Wingdings" panose="05000000000000000000" pitchFamily="2" charset="2"/>
              </a:rPr>
              <a:t> updating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material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Find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lecturers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smtClean="0">
                <a:sym typeface="Wingdings" panose="05000000000000000000" pitchFamily="2" charset="2"/>
              </a:rPr>
              <a:t>(</a:t>
            </a:r>
            <a:r>
              <a:rPr lang="nl-NL" dirty="0" err="1" smtClean="0">
                <a:sym typeface="Wingdings" panose="05000000000000000000" pitchFamily="2" charset="2"/>
              </a:rPr>
              <a:t>preferrably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young</a:t>
            </a:r>
            <a:r>
              <a:rPr lang="nl-NL" dirty="0" smtClean="0">
                <a:sym typeface="Wingdings" panose="05000000000000000000" pitchFamily="2" charset="2"/>
              </a:rPr>
              <a:t> &amp; </a:t>
            </a:r>
            <a:r>
              <a:rPr lang="nl-NL" dirty="0" err="1" smtClean="0">
                <a:sym typeface="Wingdings" panose="05000000000000000000" pitchFamily="2" charset="2"/>
              </a:rPr>
              <a:t>experienced</a:t>
            </a:r>
            <a:r>
              <a:rPr lang="nl-NL" dirty="0" smtClean="0">
                <a:sym typeface="Wingdings" panose="05000000000000000000" pitchFamily="2" charset="2"/>
              </a:rPr>
              <a:t>…)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r>
              <a:rPr lang="nl-NL" dirty="0" smtClean="0">
                <a:sym typeface="Wingdings" panose="05000000000000000000" pitchFamily="2" charset="2"/>
              </a:rPr>
              <a:t>(</a:t>
            </a:r>
            <a:r>
              <a:rPr lang="nl-NL" dirty="0" err="1" smtClean="0">
                <a:sym typeface="Wingdings" panose="05000000000000000000" pitchFamily="2" charset="2"/>
              </a:rPr>
              <a:t>for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students</a:t>
            </a:r>
            <a:r>
              <a:rPr lang="nl-NL" dirty="0" smtClean="0">
                <a:sym typeface="Wingdings" panose="05000000000000000000" pitchFamily="2" charset="2"/>
              </a:rPr>
              <a:t>)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>
                <a:sym typeface="Wingdings" panose="05000000000000000000" pitchFamily="2" charset="2"/>
              </a:rPr>
              <a:t>F</a:t>
            </a:r>
            <a:r>
              <a:rPr lang="nl-NL" dirty="0" err="1" smtClean="0">
                <a:sym typeface="Wingdings" panose="05000000000000000000" pitchFamily="2" charset="2"/>
              </a:rPr>
              <a:t>ind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good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on-line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examples</a:t>
            </a:r>
            <a:r>
              <a:rPr lang="nl-NL" dirty="0" smtClean="0">
                <a:sym typeface="Wingdings" panose="05000000000000000000" pitchFamily="2" charset="2"/>
              </a:rPr>
              <a:t> &amp; </a:t>
            </a:r>
            <a:r>
              <a:rPr lang="nl-NL" dirty="0" err="1" smtClean="0">
                <a:sym typeface="Wingdings" panose="05000000000000000000" pitchFamily="2" charset="2"/>
              </a:rPr>
              <a:t>advice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Find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internships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431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positive</a:t>
            </a:r>
            <a:r>
              <a:rPr lang="nl-NL" dirty="0" smtClean="0"/>
              <a:t> side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1432593" y="2131472"/>
            <a:ext cx="8540081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No </a:t>
            </a:r>
            <a:r>
              <a:rPr lang="nl-NL" dirty="0" err="1" smtClean="0">
                <a:sym typeface="Wingdings" panose="05000000000000000000" pitchFamily="2" charset="2"/>
              </a:rPr>
              <a:t>worries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about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employment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Active conference </a:t>
            </a:r>
            <a:r>
              <a:rPr lang="nl-NL" dirty="0" err="1" smtClean="0">
                <a:sym typeface="Wingdings" panose="05000000000000000000" pitchFamily="2" charset="2"/>
              </a:rPr>
              <a:t>and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on-line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communities</a:t>
            </a:r>
            <a:endParaRPr lang="nl-NL" dirty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Cheap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embedded</a:t>
            </a:r>
            <a:r>
              <a:rPr lang="nl-NL" dirty="0" smtClean="0">
                <a:sym typeface="Wingdings" panose="05000000000000000000" pitchFamily="2" charset="2"/>
              </a:rPr>
              <a:t> hardware (Pi, </a:t>
            </a:r>
            <a:r>
              <a:rPr lang="nl-NL" dirty="0" err="1" smtClean="0">
                <a:sym typeface="Wingdings" panose="05000000000000000000" pitchFamily="2" charset="2"/>
              </a:rPr>
              <a:t>Arduino</a:t>
            </a:r>
            <a:r>
              <a:rPr lang="nl-NL" dirty="0" smtClean="0">
                <a:sym typeface="Wingdings" panose="05000000000000000000" pitchFamily="2" charset="2"/>
              </a:rPr>
              <a:t>, …)</a:t>
            </a:r>
          </a:p>
          <a:p>
            <a:pPr>
              <a:buClr>
                <a:schemeClr val="tx1"/>
              </a:buClr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769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Why</a:t>
            </a:r>
            <a:r>
              <a:rPr lang="nl-NL" dirty="0" smtClean="0"/>
              <a:t> skip C?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1408658" y="1556307"/>
            <a:ext cx="8540081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Focus shift </a:t>
            </a:r>
            <a:r>
              <a:rPr lang="nl-NL" dirty="0" err="1" smtClean="0">
                <a:sym typeface="Wingdings" panose="05000000000000000000" pitchFamily="2" charset="2"/>
              </a:rPr>
              <a:t>towards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abstraction</a:t>
            </a:r>
            <a:r>
              <a:rPr lang="nl-NL" dirty="0" smtClean="0">
                <a:sym typeface="Wingdings" panose="05000000000000000000" pitchFamily="2" charset="2"/>
              </a:rPr>
              <a:t>: </a:t>
            </a:r>
          </a:p>
          <a:p>
            <a:pPr lvl="1">
              <a:buClr>
                <a:schemeClr val="tx1"/>
              </a:buClr>
            </a:pPr>
            <a:r>
              <a:rPr lang="nl-NL" dirty="0" smtClean="0">
                <a:sym typeface="Wingdings" panose="05000000000000000000" pitchFamily="2" charset="2"/>
              </a:rPr>
              <a:t>hardware register </a:t>
            </a:r>
            <a:r>
              <a:rPr lang="nl-NL" dirty="0" err="1" smtClean="0">
                <a:sym typeface="Wingdings" panose="05000000000000000000" pitchFamily="2" charset="2"/>
              </a:rPr>
              <a:t>interfacing</a:t>
            </a:r>
            <a:r>
              <a:rPr lang="nl-NL" dirty="0" smtClean="0">
                <a:sym typeface="Wingdings" panose="05000000000000000000" pitchFamily="2" charset="2"/>
              </a:rPr>
              <a:t>  hardware </a:t>
            </a:r>
            <a:r>
              <a:rPr lang="nl-NL" dirty="0" err="1" smtClean="0">
                <a:sym typeface="Wingdings" panose="05000000000000000000" pitchFamily="2" charset="2"/>
              </a:rPr>
              <a:t>abstraction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No </a:t>
            </a:r>
            <a:r>
              <a:rPr lang="nl-NL" dirty="0" err="1" smtClean="0">
                <a:sym typeface="Wingdings" panose="05000000000000000000" pitchFamily="2" charset="2"/>
              </a:rPr>
              <a:t>subsequent</a:t>
            </a:r>
            <a:r>
              <a:rPr lang="nl-NL" dirty="0" smtClean="0">
                <a:sym typeface="Wingdings" panose="05000000000000000000" pitchFamily="2" charset="2"/>
              </a:rPr>
              <a:t> C courses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No C-</a:t>
            </a:r>
            <a:r>
              <a:rPr lang="nl-NL" dirty="0" err="1" smtClean="0">
                <a:sym typeface="Wingdings" panose="05000000000000000000" pitchFamily="2" charset="2"/>
              </a:rPr>
              <a:t>only</a:t>
            </a:r>
            <a:r>
              <a:rPr lang="nl-NL" dirty="0" smtClean="0">
                <a:sym typeface="Wingdings" panose="05000000000000000000" pitchFamily="2" charset="2"/>
              </a:rPr>
              <a:t> targets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C++ has (</a:t>
            </a:r>
            <a:r>
              <a:rPr lang="nl-NL" dirty="0" err="1" smtClean="0">
                <a:sym typeface="Wingdings" panose="05000000000000000000" pitchFamily="2" charset="2"/>
              </a:rPr>
              <a:t>slightly</a:t>
            </a:r>
            <a:r>
              <a:rPr lang="nl-NL" dirty="0" smtClean="0">
                <a:sym typeface="Wingdings" panose="05000000000000000000" pitchFamily="2" charset="2"/>
              </a:rPr>
              <a:t>) </a:t>
            </a:r>
            <a:r>
              <a:rPr lang="nl-NL" dirty="0" err="1" smtClean="0">
                <a:sym typeface="Wingdings" panose="05000000000000000000" pitchFamily="2" charset="2"/>
              </a:rPr>
              <a:t>less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noise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and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clutter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Avoid</a:t>
            </a:r>
            <a:r>
              <a:rPr lang="nl-NL" dirty="0" smtClean="0">
                <a:sym typeface="Wingdings" panose="05000000000000000000" pitchFamily="2" charset="2"/>
              </a:rPr>
              <a:t> C  C++ </a:t>
            </a:r>
            <a:r>
              <a:rPr lang="nl-NL" dirty="0" err="1" smtClean="0">
                <a:sym typeface="Wingdings" panose="05000000000000000000" pitchFamily="2" charset="2"/>
              </a:rPr>
              <a:t>transition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pain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endParaRPr lang="nl-NL" dirty="0" smtClean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r>
              <a:rPr lang="nl-NL" dirty="0" err="1" smtClean="0">
                <a:sym typeface="Wingdings" panose="05000000000000000000" pitchFamily="2" charset="2"/>
              </a:rPr>
              <a:t>Cost</a:t>
            </a:r>
            <a:r>
              <a:rPr lang="nl-NL" dirty="0" smtClean="0">
                <a:sym typeface="Wingdings" panose="05000000000000000000" pitchFamily="2" charset="2"/>
              </a:rPr>
              <a:t>: </a:t>
            </a:r>
            <a:r>
              <a:rPr lang="nl-NL" dirty="0" err="1" smtClean="0">
                <a:sym typeface="Wingdings" panose="05000000000000000000" pitchFamily="2" charset="2"/>
              </a:rPr>
              <a:t>loose</a:t>
            </a:r>
            <a:r>
              <a:rPr lang="nl-NL" dirty="0" smtClean="0">
                <a:sym typeface="Wingdings" panose="05000000000000000000" pitchFamily="2" charset="2"/>
              </a:rPr>
              <a:t> pure C </a:t>
            </a:r>
            <a:r>
              <a:rPr lang="nl-NL" dirty="0" err="1" smtClean="0">
                <a:sym typeface="Wingdings" panose="05000000000000000000" pitchFamily="2" charset="2"/>
              </a:rPr>
              <a:t>programming</a:t>
            </a:r>
            <a:endParaRPr lang="nl-NL" dirty="0" smtClean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9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8A446E-5596-42CD-B412-7FFFC76D3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is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hard?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8BA76-989F-4EF4-AC80-D66DC9F43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0AD87-A120-4A42-A062-A2ABD23C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3" y="1815261"/>
            <a:ext cx="3661155" cy="2235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4399E7-C08F-413E-92A9-4B90A7D1C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35" y="1828140"/>
            <a:ext cx="2585143" cy="22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2F0956-B599-405C-8596-B7A32803D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3593E-040B-45D1-A908-21AEDB5840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challenges</a:t>
            </a:r>
            <a:r>
              <a:rPr lang="nl-NL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Syntax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(</a:t>
            </a:r>
            <a:r>
              <a:rPr lang="nl-NL" dirty="0" err="1"/>
              <a:t>Procedural</a:t>
            </a:r>
            <a:r>
              <a:rPr lang="nl-NL" dirty="0"/>
              <a:t>)</a:t>
            </a:r>
            <a:r>
              <a:rPr lang="nl-NL" b="1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solving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6448-DD02-48EA-ACB7-AC636CCF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53" y="654843"/>
            <a:ext cx="2844558" cy="395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3D434D-EB49-43B8-8BA3-C13566B6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2484824"/>
            <a:ext cx="4576203" cy="2402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A0D60-0257-4766-8E78-95621D634DD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98" y="2301142"/>
            <a:ext cx="2782570" cy="276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2F0956-B599-405C-8596-B7A32803D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Designing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3593E-040B-45D1-A908-21AEDB5840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B01DC-C57C-4F8B-9823-D12AF591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59" y="1196341"/>
            <a:ext cx="6738650" cy="3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E7784-E922-44F8-A59E-B4EBAF2D1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218" y="623650"/>
            <a:ext cx="7670132" cy="615553"/>
          </a:xfrm>
        </p:spPr>
        <p:txBody>
          <a:bodyPr/>
          <a:lstStyle/>
          <a:p>
            <a:r>
              <a:rPr lang="en-GB" dirty="0"/>
              <a:t>Designing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course</a:t>
            </a:r>
          </a:p>
          <a:p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C53A-739D-406C-B5FA-E647113787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4DEDC-43E5-4F9E-AB4E-C954B389F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77" y="1196341"/>
            <a:ext cx="6481614" cy="37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6DC87-585F-44B6-BC82-B9DB70080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Designing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26618-3279-4A03-93B6-A01D68618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course: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Do-</a:t>
            </a:r>
            <a:r>
              <a:rPr lang="nl-NL" dirty="0" err="1"/>
              <a:t>while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variabeles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parameters (</a:t>
            </a:r>
            <a:r>
              <a:rPr lang="nl-NL" dirty="0" err="1"/>
              <a:t>argc</a:t>
            </a:r>
            <a:r>
              <a:rPr lang="nl-NL" dirty="0"/>
              <a:t>, </a:t>
            </a:r>
            <a:r>
              <a:rPr lang="nl-NL" dirty="0" err="1"/>
              <a:t>argv</a:t>
            </a:r>
            <a:r>
              <a:rPr lang="nl-NL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MACRO’s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Arrays / c-string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Pointers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Printf</a:t>
            </a:r>
            <a:r>
              <a:rPr lang="nl-NL" dirty="0"/>
              <a:t>() / </a:t>
            </a:r>
            <a:r>
              <a:rPr lang="nl-NL" dirty="0" err="1"/>
              <a:t>scanf</a:t>
            </a:r>
            <a:r>
              <a:rPr lang="nl-NL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And</a:t>
            </a:r>
            <a:r>
              <a:rPr lang="nl-NL" dirty="0"/>
              <a:t> a lot of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) irrelevant details. </a:t>
            </a:r>
          </a:p>
        </p:txBody>
      </p:sp>
    </p:spTree>
    <p:extLst>
      <p:ext uri="{BB962C8B-B14F-4D97-AF65-F5344CB8AC3E}">
        <p14:creationId xmlns:p14="http://schemas.microsoft.com/office/powerpoint/2010/main" val="369908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Topics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1812372" y="2064308"/>
            <a:ext cx="755371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/>
              <a:t>Context: </a:t>
            </a:r>
            <a:r>
              <a:rPr lang="nl-NL" dirty="0" err="1" smtClean="0"/>
              <a:t>institute</a:t>
            </a:r>
            <a:r>
              <a:rPr lang="nl-NL" dirty="0" smtClean="0"/>
              <a:t>, curriculum, trends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/>
              <a:t>Why</a:t>
            </a:r>
            <a:r>
              <a:rPr lang="nl-NL" dirty="0" smtClean="0"/>
              <a:t> skip 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/>
              <a:t>Experience</a:t>
            </a:r>
            <a:endParaRPr lang="nl-NL" dirty="0" smtClean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/>
              <a:t>Conclusions</a:t>
            </a:r>
            <a:r>
              <a:rPr lang="nl-NL" dirty="0" smtClean="0"/>
              <a:t>, </a:t>
            </a:r>
            <a:r>
              <a:rPr lang="nl-NL" dirty="0" err="1" smtClean="0"/>
              <a:t>questions</a:t>
            </a:r>
            <a:endParaRPr lang="nl-NL" dirty="0" smtClean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3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9C7D0-5441-49AD-9F3C-17FAD31BC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old</a:t>
            </a:r>
            <a:r>
              <a:rPr lang="nl-NL" dirty="0"/>
              <a:t> reader: integers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A4062-214E-42CC-BA8D-99B1C079C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F5E4F-78B4-4AA0-9772-21F9AAF5F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87" y="1196341"/>
            <a:ext cx="784969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3747C2-5E5D-4884-8ABE-E2D84B1D8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new reader: integers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1D9DF-FB08-44DC-9127-250FFDE5D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iostream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using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namespace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std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nl-NL" sz="1800" dirty="0" err="1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"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</a:t>
            </a:r>
            <a:r>
              <a:rPr lang="nl-NL" sz="18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</a:t>
            </a:r>
            <a:r>
              <a:rPr lang="nl-NL" sz="1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14</a:t>
            </a: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"x: "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x: 4</a:t>
            </a:r>
          </a:p>
          <a:p>
            <a:pPr>
              <a:lnSpc>
                <a:spcPct val="100000"/>
              </a:lnSpc>
            </a:pP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6797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99C99-0EC6-4080-8580-9ED8156F1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new reader: integers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3784-8CA8-4032-BDA7-3627F3856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#include &lt;iostream&gt;</a:t>
            </a:r>
          </a:p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using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namespace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main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4.9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"y: 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y: 4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GB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z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result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z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"result: "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result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result: 3</a:t>
            </a:r>
          </a:p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4430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046FD6-D3F6-471A-8AB7-5C2CC6063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old</a:t>
            </a:r>
            <a:r>
              <a:rPr lang="nl-NL" dirty="0"/>
              <a:t> reader: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BBCAA-9A86-4291-8856-4803C3097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685A8-BF92-4415-939D-B1AC95D7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232" y="2994526"/>
            <a:ext cx="5077534" cy="19052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1E8C8D-32E1-4D92-B180-CA4B456D9DCD}"/>
              </a:ext>
            </a:extLst>
          </p:cNvPr>
          <p:cNvSpPr/>
          <p:nvPr/>
        </p:nvSpPr>
        <p:spPr>
          <a:xfrm>
            <a:off x="718218" y="1194821"/>
            <a:ext cx="61577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b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14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"The square of %d is %d"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printf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"%#x %#o"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73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BCFBE-4333-4904-8896-FD8B0C986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old</a:t>
            </a:r>
            <a:r>
              <a:rPr lang="nl-NL" dirty="0"/>
              <a:t> reader: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0B998-8E7A-4515-BCB3-FA0521091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printf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"\u03c0"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puts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printf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l-GR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π"</a:t>
            </a:r>
            <a:r>
              <a:rPr lang="el-GR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r>
              <a:rPr lang="el-GR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puts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printf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"%d\n"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strlen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"\u03c0"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unsigned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char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[]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"\u03c0"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printf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"%#x %#x"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],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21963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10E4F-E0DE-464F-AE4C-3586CCF5E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new reader: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C3DCB-24F1-4B5F-B565-1D6D7CF9F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iostream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using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namespace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std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nl-NL" sz="1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char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letter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'd'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"letter: "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letter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nl-NL" sz="1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letter: d</a:t>
            </a: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char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result2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'c'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'a'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"result2: 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result2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nl-NL" sz="1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result2: 2</a:t>
            </a:r>
          </a:p>
          <a:p>
            <a:pPr>
              <a:lnSpc>
                <a:spcPct val="100000"/>
              </a:lnSpc>
            </a:pP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5939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5F2D45-4919-4AC7-8D8E-93C0D332BD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218" y="623650"/>
            <a:ext cx="7670132" cy="307777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old</a:t>
            </a:r>
            <a:r>
              <a:rPr lang="nl-NL" dirty="0"/>
              <a:t> reader: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3163-F78C-4317-B56C-EFC8F8300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217" y="1196341"/>
            <a:ext cx="8000779" cy="32923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day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month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year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printf</a:t>
            </a:r>
            <a:r>
              <a:rPr lang="de-DE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de-DE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"Datum in </a:t>
            </a:r>
            <a:r>
              <a:rPr lang="de-DE" sz="1800" dirty="0" err="1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format</a:t>
            </a:r>
            <a:r>
              <a:rPr lang="de-DE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de-DE" sz="1800" dirty="0" err="1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dd</a:t>
            </a:r>
            <a:r>
              <a:rPr lang="de-DE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/mm/</a:t>
            </a:r>
            <a:r>
              <a:rPr lang="de-DE" sz="1800" dirty="0" err="1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yyyy</a:t>
            </a:r>
            <a:r>
              <a:rPr lang="de-DE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"</a:t>
            </a:r>
            <a:r>
              <a:rPr lang="de-DE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scanf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"%d/%d/%d"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month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year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printf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"n: %d\n"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pt-BR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printf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"The date is: %02d/%02d/%4d\n"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day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month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year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88227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13DD9-6785-46A5-8A6E-FB584324F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new reader: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2724B-5C78-4B95-A676-F046C018C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iostream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&lt;string&gt;</a:t>
            </a:r>
          </a:p>
          <a:p>
            <a:pPr>
              <a:lnSpc>
                <a:spcPct val="100000"/>
              </a:lnSpc>
            </a:pP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using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namespace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std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float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price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quantity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"Enter price and quantity: "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cin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price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quantity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total_price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price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quantity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"Total price: 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total_price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2587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13DD9-6785-46A5-8A6E-FB584324F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The new reader: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2724B-5C78-4B95-A676-F046C018C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iostream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nl-NL" sz="18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</a:t>
            </a:r>
            <a:r>
              <a:rPr lang="nl-NL" sz="18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&lt;string&gt;</a:t>
            </a:r>
          </a:p>
          <a:p>
            <a:pPr>
              <a:lnSpc>
                <a:spcPct val="100000"/>
              </a:lnSpc>
            </a:pP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using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namespace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std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string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sentence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"Enter a </a:t>
            </a:r>
            <a:r>
              <a:rPr lang="nl-NL" sz="1800" dirty="0" err="1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sentence</a:t>
            </a:r>
            <a:r>
              <a:rPr lang="nl-NL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\n"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getline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cin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sentence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&lt;&lt;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sentence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2431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9F92A-8E0A-4584-AC55-87B7733B3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Pointers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47F53-D7A3-4496-95BD-F402F6DAC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218" y="1196341"/>
            <a:ext cx="3098132" cy="32923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Critical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But difficult concept for novice programmers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6BE03-A77A-46CD-963A-6F3F37D2FA12}"/>
              </a:ext>
            </a:extLst>
          </p:cNvPr>
          <p:cNvSpPr/>
          <p:nvPr/>
        </p:nvSpPr>
        <p:spPr>
          <a:xfrm>
            <a:off x="4447415" y="136183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print k + 1 using n:</a:t>
            </a:r>
          </a:p>
          <a:p>
            <a:r>
              <a:rPr lang="nl-NL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k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nl-NL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&amp;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k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nl-NL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?</a:t>
            </a:r>
          </a:p>
          <a:p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*(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?</a:t>
            </a:r>
          </a:p>
          <a:p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&amp;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?</a:t>
            </a:r>
          </a:p>
          <a:p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&amp;(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?</a:t>
            </a:r>
          </a:p>
          <a:p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*(&amp;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?</a:t>
            </a:r>
          </a:p>
          <a:p>
            <a:r>
              <a:rPr lang="nl-NL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&amp;(*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"\n"</a:t>
            </a:r>
            <a:r>
              <a:rPr lang="nl-N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76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Dutch </a:t>
            </a:r>
            <a:r>
              <a:rPr lang="nl-NL" dirty="0" err="1" smtClean="0"/>
              <a:t>higher</a:t>
            </a:r>
            <a:r>
              <a:rPr lang="nl-NL" dirty="0" smtClean="0"/>
              <a:t> </a:t>
            </a:r>
            <a:r>
              <a:rPr lang="nl-NL" dirty="0" err="1" smtClean="0"/>
              <a:t>education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0" y="1896681"/>
            <a:ext cx="9372600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/>
              <a:t>	</a:t>
            </a:r>
            <a:r>
              <a:rPr lang="nl-NL" dirty="0" err="1" smtClean="0"/>
              <a:t>Universities</a:t>
            </a:r>
            <a:endParaRPr lang="nl-NL" dirty="0" smtClean="0"/>
          </a:p>
          <a:p>
            <a:pPr>
              <a:buClr>
                <a:schemeClr val="tx1"/>
              </a:buClr>
            </a:pPr>
            <a:r>
              <a:rPr lang="nl-NL" dirty="0" smtClean="0"/>
              <a:t>	</a:t>
            </a:r>
            <a:r>
              <a:rPr lang="nl-NL" dirty="0" err="1" smtClean="0"/>
              <a:t>Universities</a:t>
            </a:r>
            <a:r>
              <a:rPr lang="nl-NL" dirty="0" smtClean="0"/>
              <a:t> of </a:t>
            </a:r>
            <a:r>
              <a:rPr lang="nl-NL" dirty="0" err="1" smtClean="0"/>
              <a:t>applied</a:t>
            </a:r>
            <a:r>
              <a:rPr lang="nl-NL" dirty="0" smtClean="0"/>
              <a:t> </a:t>
            </a:r>
            <a:r>
              <a:rPr lang="nl-NL" dirty="0" err="1" smtClean="0"/>
              <a:t>science</a:t>
            </a:r>
            <a:r>
              <a:rPr lang="nl-NL" dirty="0" smtClean="0"/>
              <a:t> (HBO, ~ </a:t>
            </a:r>
            <a:r>
              <a:rPr lang="nl-NL" dirty="0" err="1" smtClean="0"/>
              <a:t>polytechnic</a:t>
            </a:r>
            <a:r>
              <a:rPr lang="nl-NL" dirty="0" smtClean="0"/>
              <a:t>)</a:t>
            </a:r>
          </a:p>
          <a:p>
            <a:pPr>
              <a:buClr>
                <a:schemeClr val="tx1"/>
              </a:buClr>
            </a:pPr>
            <a:r>
              <a:rPr lang="nl-NL" dirty="0"/>
              <a:t>	</a:t>
            </a:r>
            <a:r>
              <a:rPr lang="nl-NL" dirty="0" smtClean="0"/>
              <a:t>	HBO Utrecht</a:t>
            </a:r>
          </a:p>
          <a:p>
            <a:pPr>
              <a:buClr>
                <a:schemeClr val="tx1"/>
              </a:buClr>
            </a:pPr>
            <a:r>
              <a:rPr lang="nl-NL" dirty="0"/>
              <a:t>	</a:t>
            </a:r>
            <a:r>
              <a:rPr lang="nl-NL" dirty="0" smtClean="0"/>
              <a:t>		</a:t>
            </a:r>
            <a:r>
              <a:rPr lang="nl-NL" dirty="0" err="1" smtClean="0"/>
              <a:t>institute</a:t>
            </a:r>
            <a:r>
              <a:rPr lang="nl-NL" dirty="0" smtClean="0"/>
              <a:t> HBO-ICT</a:t>
            </a:r>
          </a:p>
          <a:p>
            <a:pPr>
              <a:buClr>
                <a:schemeClr val="tx1"/>
              </a:buClr>
            </a:pPr>
            <a:r>
              <a:rPr lang="nl-NL" dirty="0"/>
              <a:t>	</a:t>
            </a:r>
            <a:r>
              <a:rPr lang="nl-NL" dirty="0" smtClean="0"/>
              <a:t>			</a:t>
            </a:r>
            <a:r>
              <a:rPr lang="nl-NL" dirty="0" err="1" smtClean="0"/>
              <a:t>specialization</a:t>
            </a:r>
            <a:r>
              <a:rPr lang="nl-NL" dirty="0" smtClean="0"/>
              <a:t> Computer Engineering (Technische Informatica)</a:t>
            </a:r>
          </a:p>
          <a:p>
            <a:pPr>
              <a:buClr>
                <a:schemeClr val="tx1"/>
              </a:buClr>
            </a:pPr>
            <a:r>
              <a:rPr lang="nl-NL" dirty="0"/>
              <a:t>	</a:t>
            </a:r>
            <a:r>
              <a:rPr lang="nl-NL" dirty="0" smtClean="0"/>
              <a:t>				~ 6 </a:t>
            </a:r>
            <a:r>
              <a:rPr lang="nl-NL" dirty="0" err="1" smtClean="0"/>
              <a:t>lecturers</a:t>
            </a:r>
            <a:r>
              <a:rPr lang="nl-NL" dirty="0" smtClean="0"/>
              <a:t> </a:t>
            </a:r>
          </a:p>
          <a:p>
            <a:pPr>
              <a:buClr>
                <a:schemeClr val="tx1"/>
              </a:buClr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02" y="3542839"/>
            <a:ext cx="379122" cy="420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985" y="3542839"/>
            <a:ext cx="345403" cy="4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784065-10F8-4F65-B597-0547666DB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C-array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F1C12-F83C-4C56-87A2-4A8D4498F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217" y="1196341"/>
            <a:ext cx="8296993" cy="3292316"/>
          </a:xfrm>
        </p:spPr>
        <p:txBody>
          <a:bodyPr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//get all elements bigger than x from array:</a:t>
            </a:r>
            <a:endParaRPr lang="en-US" sz="1600" dirty="0">
              <a:solidFill>
                <a:srgbClr val="8000FF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BiggerThan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src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[],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src_size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dest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[],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6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j </a:t>
            </a: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n-NO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nn-NO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n-NO" sz="16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</a:t>
            </a:r>
            <a:r>
              <a:rPr lang="nn-NO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n-NO" sz="16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nn-NO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 </a:t>
            </a:r>
            <a:r>
              <a:rPr lang="nn-NO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src_size</a:t>
            </a:r>
            <a:r>
              <a:rPr lang="nn-NO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</a:t>
            </a:r>
            <a:r>
              <a:rPr lang="nn-NO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++){</a:t>
            </a:r>
            <a:endParaRPr lang="nn-NO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nl-NL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src_size</a:t>
            </a: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</a:t>
            </a: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</a:t>
            </a:r>
            <a:endParaRPr lang="nl-NL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dest</a:t>
            </a:r>
            <a:r>
              <a:rPr lang="pl-P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</a:t>
            </a:r>
            <a:r>
              <a:rPr lang="pl-P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l-P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src_size</a:t>
            </a:r>
            <a:r>
              <a:rPr lang="pl-P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pl-P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];</a:t>
            </a:r>
            <a:endParaRPr lang="pl-PL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j</a:t>
            </a: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++;</a:t>
            </a:r>
            <a:endParaRPr lang="nl-NL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  <a:endParaRPr lang="nl-NL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nl-NL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j</a:t>
            </a: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NL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6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9933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0A5928-3153-4011-80B5-2401D11965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0361B-275B-482B-AA05-D344A46E1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//get all elements bigger than x from vector:</a:t>
            </a: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vector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BiggerThan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vector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v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vector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unsigned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</a:t>
            </a:r>
            <a:r>
              <a:rPr lang="nl-NL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size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++){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</a:t>
            </a:r>
            <a:r>
              <a:rPr lang="en-US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push_back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]);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}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 }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92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5D963-2F38-4D17-943A-790AEAAA3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changes: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70F81-009D-42A3-9137-61043B05A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Learning by example, not by long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Reader only contains correct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Exercises: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Other exercises types (e.g. reading exercises)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Each exercise has one learning goal.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3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789554-897F-4D9B-935E-224BEDBC4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Remaining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90C8A-7744-46C4-A776-B4A09FB4C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Better (and more) exercises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Vector and recursion</a:t>
            </a:r>
          </a:p>
        </p:txBody>
      </p:sp>
    </p:spTree>
    <p:extLst>
      <p:ext uri="{BB962C8B-B14F-4D97-AF65-F5344CB8AC3E}">
        <p14:creationId xmlns:p14="http://schemas.microsoft.com/office/powerpoint/2010/main" val="5544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BBBAE-78EE-409B-BE0B-A71B936A5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Literal</a:t>
            </a:r>
            <a:r>
              <a:rPr lang="nl-NL" dirty="0"/>
              <a:t>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93A7F-46C9-48C5-9B6E-74380AD837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print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string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words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words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main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string s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"Meeting Embedded"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print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print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8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"hello world"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// error: literal string!</a:t>
            </a:r>
          </a:p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93964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8CDA3F-AC50-436A-8960-7415563A9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Vector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recursion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89C79-8CA7-4517-BA92-B8A646234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sum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vector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numbers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</a:t>
            </a:r>
            <a:r>
              <a:rPr lang="nl-NL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size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nl-NL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numbers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size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numbers</a:t>
            </a:r>
            <a:r>
              <a:rPr lang="nl-NL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pop_back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numbers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8157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BBBAE-78EE-409B-BE0B-A71B936A5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Vector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Recursion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93A7F-46C9-48C5-9B6E-74380AD837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sum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vector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numbers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size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nl-NL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size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&lt;=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nl-NL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nl-NL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nl-NL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numbers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size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sum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size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nl-NL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19120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47E5B2-47C0-4D8C-9EF3-0AEE222EC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587FF-BCCD-4B30-8FF3-575D7CF1A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218" y="1196341"/>
            <a:ext cx="8013658" cy="3292316"/>
          </a:xfrm>
        </p:spPr>
        <p:txBody>
          <a:bodyPr/>
          <a:lstStyle/>
          <a:p>
            <a:r>
              <a:rPr lang="en-GB" dirty="0"/>
              <a:t>Students became better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procedural program solving.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debugging the logic in code.</a:t>
            </a:r>
          </a:p>
          <a:p>
            <a:endParaRPr lang="en-GB" dirty="0"/>
          </a:p>
          <a:p>
            <a:r>
              <a:rPr lang="en-GB" dirty="0"/>
              <a:t>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are more confident.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have more fun.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No transition pain in first week next C++ course.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A42B-7421-49B0-B786-5DF3FAA5F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0"/>
          <a:stretch/>
        </p:blipFill>
        <p:spPr>
          <a:xfrm>
            <a:off x="5293217" y="1550780"/>
            <a:ext cx="3438659" cy="20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1733550" y="156309"/>
            <a:ext cx="7324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 smtClean="0"/>
              <a:t>We </a:t>
            </a:r>
            <a:r>
              <a:rPr lang="nl-NL" sz="8000" dirty="0" err="1" smtClean="0"/>
              <a:t>stopped</a:t>
            </a:r>
            <a:endParaRPr lang="nl-NL" sz="8000" dirty="0" smtClean="0"/>
          </a:p>
          <a:p>
            <a:r>
              <a:rPr lang="nl-NL" sz="8000" dirty="0" smtClean="0"/>
              <a:t>Teaching C</a:t>
            </a:r>
            <a:endParaRPr lang="nl-NL" sz="8000" dirty="0"/>
          </a:p>
        </p:txBody>
      </p:sp>
      <p:sp>
        <p:nvSpPr>
          <p:cNvPr id="6" name="Tijdelijke aanduiding voor tekst 6"/>
          <p:cNvSpPr txBox="1">
            <a:spLocks/>
          </p:cNvSpPr>
          <p:nvPr/>
        </p:nvSpPr>
        <p:spPr>
          <a:xfrm>
            <a:off x="1423069" y="3094037"/>
            <a:ext cx="755371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So</a:t>
            </a:r>
            <a:r>
              <a:rPr lang="nl-NL" dirty="0" smtClean="0">
                <a:sym typeface="Wingdings" panose="05000000000000000000" pitchFamily="2" charset="2"/>
              </a:rPr>
              <a:t> far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effect </a:t>
            </a:r>
            <a:r>
              <a:rPr lang="nl-NL" dirty="0" err="1" smtClean="0">
                <a:sym typeface="Wingdings" panose="05000000000000000000" pitchFamily="2" charset="2"/>
              </a:rPr>
              <a:t>seems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be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positive</a:t>
            </a:r>
            <a:r>
              <a:rPr lang="nl-NL" dirty="0" smtClean="0">
                <a:sym typeface="Wingdings" panose="05000000000000000000" pitchFamily="2" charset="2"/>
              </a:rPr>
              <a:t> (1y, 60st)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Better</a:t>
            </a:r>
            <a:r>
              <a:rPr lang="nl-NL" dirty="0" smtClean="0">
                <a:sym typeface="Wingdings" panose="05000000000000000000" pitchFamily="2" charset="2"/>
              </a:rPr>
              <a:t> start </a:t>
            </a:r>
            <a:r>
              <a:rPr lang="nl-NL" dirty="0" err="1" smtClean="0">
                <a:sym typeface="Wingdings" panose="05000000000000000000" pitchFamily="2" charset="2"/>
              </a:rPr>
              <a:t>with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better</a:t>
            </a:r>
            <a:r>
              <a:rPr lang="nl-NL" dirty="0" smtClean="0">
                <a:sym typeface="Wingdings" panose="05000000000000000000" pitchFamily="2" charset="2"/>
              </a:rPr>
              <a:t>-C subset </a:t>
            </a:r>
            <a:r>
              <a:rPr lang="nl-NL" dirty="0" err="1" smtClean="0">
                <a:sym typeface="Wingdings" panose="05000000000000000000" pitchFamily="2" charset="2"/>
              </a:rPr>
              <a:t>than</a:t>
            </a:r>
            <a:r>
              <a:rPr lang="nl-NL" dirty="0" smtClean="0">
                <a:sym typeface="Wingdings" panose="05000000000000000000" pitchFamily="2" charset="2"/>
              </a:rPr>
              <a:t> C-</a:t>
            </a:r>
            <a:r>
              <a:rPr lang="nl-NL" dirty="0" err="1" smtClean="0">
                <a:sym typeface="Wingdings" panose="05000000000000000000" pitchFamily="2" charset="2"/>
              </a:rPr>
              <a:t>then</a:t>
            </a:r>
            <a:r>
              <a:rPr lang="nl-NL" dirty="0" smtClean="0">
                <a:sym typeface="Wingdings" panose="05000000000000000000" pitchFamily="2" charset="2"/>
              </a:rPr>
              <a:t>-C++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We </a:t>
            </a:r>
            <a:r>
              <a:rPr lang="nl-NL" dirty="0" err="1" smtClean="0">
                <a:sym typeface="Wingdings" panose="05000000000000000000" pitchFamily="2" charset="2"/>
              </a:rPr>
              <a:t>don’t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cater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for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all</a:t>
            </a:r>
            <a:r>
              <a:rPr lang="nl-NL" dirty="0" smtClean="0">
                <a:sym typeface="Wingdings" panose="05000000000000000000" pitchFamily="2" charset="2"/>
              </a:rPr>
              <a:t> (C is </a:t>
            </a:r>
            <a:r>
              <a:rPr lang="nl-NL" dirty="0" err="1" smtClean="0">
                <a:sym typeface="Wingdings" panose="05000000000000000000" pitchFamily="2" charset="2"/>
              </a:rPr>
              <a:t>for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electro</a:t>
            </a:r>
            <a:r>
              <a:rPr lang="nl-NL" dirty="0" smtClean="0">
                <a:sym typeface="Wingdings" panose="05000000000000000000" pitchFamily="2" charset="2"/>
              </a:rPr>
              <a:t>?)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688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297" y="2263517"/>
            <a:ext cx="7200000" cy="461665"/>
          </a:xfrm>
        </p:spPr>
        <p:txBody>
          <a:bodyPr/>
          <a:lstStyle/>
          <a:p>
            <a:r>
              <a:rPr lang="nl-NL" dirty="0" err="1" smtClean="0"/>
              <a:t>Questions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091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Our</a:t>
            </a:r>
            <a:r>
              <a:rPr lang="nl-NL" dirty="0" smtClean="0"/>
              <a:t> </a:t>
            </a:r>
            <a:r>
              <a:rPr lang="nl-NL" dirty="0" err="1" smtClean="0"/>
              <a:t>institute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952681" y="1978340"/>
            <a:ext cx="755371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/>
              <a:t>HBO-ICT, </a:t>
            </a:r>
            <a:r>
              <a:rPr lang="nl-NL" dirty="0" err="1" smtClean="0"/>
              <a:t>specializations</a:t>
            </a:r>
            <a:r>
              <a:rPr lang="nl-NL" dirty="0" smtClean="0"/>
              <a:t>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/>
              <a:t>Applied</a:t>
            </a:r>
            <a:r>
              <a:rPr lang="nl-NL" dirty="0" smtClean="0"/>
              <a:t> </a:t>
            </a:r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smtClean="0"/>
              <a:t>Intelligence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/>
              <a:t>Buisiness</a:t>
            </a:r>
            <a:r>
              <a:rPr lang="nl-NL" dirty="0" smtClean="0"/>
              <a:t> Information Management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/>
              <a:t>Software </a:t>
            </a:r>
            <a:r>
              <a:rPr lang="nl-NL" dirty="0"/>
              <a:t>&amp; Information </a:t>
            </a:r>
            <a:r>
              <a:rPr lang="nl-NL" dirty="0" smtClean="0"/>
              <a:t>Engineering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/>
              <a:t>Systems &amp; Network Engineering</a:t>
            </a:r>
            <a:endParaRPr lang="nl-NL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/>
              <a:t>Technische Informatica (Computer Engineering)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99" y="873895"/>
            <a:ext cx="2344275" cy="13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 have a few…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518193" y="1626647"/>
            <a:ext cx="8540081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What</a:t>
            </a:r>
            <a:r>
              <a:rPr lang="nl-NL" dirty="0" smtClean="0">
                <a:sym typeface="Wingdings" panose="05000000000000000000" pitchFamily="2" charset="2"/>
              </a:rPr>
              <a:t> do </a:t>
            </a:r>
            <a:r>
              <a:rPr lang="nl-NL" dirty="0" err="1" smtClean="0">
                <a:sym typeface="Wingdings" panose="05000000000000000000" pitchFamily="2" charset="2"/>
              </a:rPr>
              <a:t>you</a:t>
            </a:r>
            <a:r>
              <a:rPr lang="nl-NL" dirty="0" smtClean="0">
                <a:sym typeface="Wingdings" panose="05000000000000000000" pitchFamily="2" charset="2"/>
              </a:rPr>
              <a:t> (</a:t>
            </a:r>
            <a:r>
              <a:rPr lang="nl-NL" dirty="0" err="1" smtClean="0">
                <a:sym typeface="Wingdings" panose="05000000000000000000" pitchFamily="2" charset="2"/>
              </a:rPr>
              <a:t>industry</a:t>
            </a:r>
            <a:r>
              <a:rPr lang="nl-NL" dirty="0" smtClean="0">
                <a:sym typeface="Wingdings" panose="05000000000000000000" pitchFamily="2" charset="2"/>
              </a:rPr>
              <a:t>) </a:t>
            </a:r>
            <a:r>
              <a:rPr lang="nl-NL" dirty="0" err="1" smtClean="0">
                <a:sym typeface="Wingdings" panose="05000000000000000000" pitchFamily="2" charset="2"/>
              </a:rPr>
              <a:t>need</a:t>
            </a:r>
            <a:r>
              <a:rPr lang="nl-NL" dirty="0" smtClean="0">
                <a:sym typeface="Wingdings" panose="05000000000000000000" pitchFamily="2" charset="2"/>
              </a:rPr>
              <a:t>?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C, C++, </a:t>
            </a:r>
            <a:r>
              <a:rPr lang="nl-NL" dirty="0" err="1" smtClean="0">
                <a:sym typeface="Wingdings" panose="05000000000000000000" pitchFamily="2" charset="2"/>
              </a:rPr>
              <a:t>both</a:t>
            </a:r>
            <a:r>
              <a:rPr lang="nl-NL" dirty="0" smtClean="0">
                <a:sym typeface="Wingdings" panose="05000000000000000000" pitchFamily="2" charset="2"/>
              </a:rPr>
              <a:t>, </a:t>
            </a:r>
            <a:r>
              <a:rPr lang="nl-NL" dirty="0" err="1" smtClean="0">
                <a:sym typeface="Wingdings" panose="05000000000000000000" pitchFamily="2" charset="2"/>
              </a:rPr>
              <a:t>something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else</a:t>
            </a:r>
            <a:r>
              <a:rPr lang="nl-NL" dirty="0" smtClean="0">
                <a:sym typeface="Wingdings" panose="05000000000000000000" pitchFamily="2" charset="2"/>
              </a:rPr>
              <a:t>, </a:t>
            </a:r>
            <a:r>
              <a:rPr lang="nl-NL" dirty="0" err="1" smtClean="0">
                <a:sym typeface="Wingdings" panose="05000000000000000000" pitchFamily="2" charset="2"/>
              </a:rPr>
              <a:t>everything</a:t>
            </a:r>
            <a:endParaRPr lang="nl-NL" dirty="0" smtClean="0">
              <a:sym typeface="Wingdings" panose="05000000000000000000" pitchFamily="2" charset="2"/>
            </a:endParaRP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Specialists</a:t>
            </a:r>
            <a:r>
              <a:rPr lang="nl-NL" dirty="0" smtClean="0">
                <a:sym typeface="Wingdings" panose="05000000000000000000" pitchFamily="2" charset="2"/>
              </a:rPr>
              <a:t>, </a:t>
            </a:r>
            <a:r>
              <a:rPr lang="nl-NL" dirty="0" err="1" smtClean="0">
                <a:sym typeface="Wingdings" panose="05000000000000000000" pitchFamily="2" charset="2"/>
              </a:rPr>
              <a:t>generalists</a:t>
            </a:r>
            <a:r>
              <a:rPr lang="nl-NL" dirty="0" smtClean="0">
                <a:sym typeface="Wingdings" panose="05000000000000000000" pitchFamily="2" charset="2"/>
              </a:rPr>
              <a:t>, </a:t>
            </a:r>
            <a:r>
              <a:rPr lang="nl-NL" dirty="0" err="1" smtClean="0">
                <a:sym typeface="Wingdings" panose="05000000000000000000" pitchFamily="2" charset="2"/>
              </a:rPr>
              <a:t>profssional</a:t>
            </a:r>
            <a:r>
              <a:rPr lang="nl-NL" dirty="0" smtClean="0">
                <a:sym typeface="Wingdings" panose="05000000000000000000" pitchFamily="2" charset="2"/>
              </a:rPr>
              <a:t> skills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Electronics, HW </a:t>
            </a:r>
            <a:r>
              <a:rPr lang="nl-NL" dirty="0" err="1" smtClean="0">
                <a:sym typeface="Wingdings" panose="05000000000000000000" pitchFamily="2" charset="2"/>
              </a:rPr>
              <a:t>interfacing</a:t>
            </a:r>
            <a:r>
              <a:rPr lang="nl-NL" dirty="0" smtClean="0">
                <a:sym typeface="Wingdings" panose="05000000000000000000" pitchFamily="2" charset="2"/>
              </a:rPr>
              <a:t>, SW 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>
                <a:sym typeface="Wingdings" panose="05000000000000000000" pitchFamily="2" charset="2"/>
              </a:rPr>
              <a:t>Specific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experience</a:t>
            </a:r>
            <a:r>
              <a:rPr lang="nl-NL" dirty="0" smtClean="0">
                <a:sym typeface="Wingdings" panose="05000000000000000000" pitchFamily="2" charset="2"/>
              </a:rPr>
              <a:t> (</a:t>
            </a:r>
            <a:r>
              <a:rPr lang="nl-NL" dirty="0" err="1" smtClean="0">
                <a:sym typeface="Wingdings" panose="05000000000000000000" pitchFamily="2" charset="2"/>
              </a:rPr>
              <a:t>frameworks</a:t>
            </a:r>
            <a:r>
              <a:rPr lang="nl-NL" dirty="0" smtClean="0">
                <a:sym typeface="Wingdings" panose="05000000000000000000" pitchFamily="2" charset="2"/>
              </a:rPr>
              <a:t>, </a:t>
            </a:r>
            <a:r>
              <a:rPr lang="nl-NL" dirty="0" err="1" smtClean="0">
                <a:sym typeface="Wingdings" panose="05000000000000000000" pitchFamily="2" charset="2"/>
              </a:rPr>
              <a:t>libraries</a:t>
            </a:r>
            <a:r>
              <a:rPr lang="nl-NL" dirty="0" smtClean="0">
                <a:sym typeface="Wingdings" panose="05000000000000000000" pitchFamily="2" charset="2"/>
              </a:rPr>
              <a:t>, tools, </a:t>
            </a:r>
            <a:r>
              <a:rPr lang="nl-NL" dirty="0" err="1" smtClean="0">
                <a:sym typeface="Wingdings" panose="05000000000000000000" pitchFamily="2" charset="2"/>
              </a:rPr>
              <a:t>IDEs</a:t>
            </a:r>
            <a:r>
              <a:rPr lang="nl-NL" dirty="0" smtClean="0">
                <a:sym typeface="Wingdings" panose="05000000000000000000" pitchFamily="2" charset="2"/>
              </a:rPr>
              <a:t>, targets)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Is </a:t>
            </a:r>
            <a:r>
              <a:rPr lang="nl-NL" dirty="0" err="1" smtClean="0">
                <a:sym typeface="Wingdings" panose="05000000000000000000" pitchFamily="2" charset="2"/>
              </a:rPr>
              <a:t>there</a:t>
            </a:r>
            <a:r>
              <a:rPr lang="nl-NL" dirty="0" smtClean="0">
                <a:sym typeface="Wingdings" panose="05000000000000000000" pitchFamily="2" charset="2"/>
              </a:rPr>
              <a:t> a </a:t>
            </a:r>
            <a:r>
              <a:rPr lang="nl-NL" dirty="0" err="1" smtClean="0">
                <a:sym typeface="Wingdings" panose="05000000000000000000" pitchFamily="2" charset="2"/>
              </a:rPr>
              <a:t>future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for</a:t>
            </a:r>
            <a:r>
              <a:rPr lang="nl-NL" dirty="0" smtClean="0">
                <a:sym typeface="Wingdings" panose="05000000000000000000" pitchFamily="2" charset="2"/>
              </a:rPr>
              <a:t> hard-</a:t>
            </a:r>
            <a:r>
              <a:rPr lang="nl-NL" dirty="0" err="1" smtClean="0">
                <a:sym typeface="Wingdings" panose="05000000000000000000" pitchFamily="2" charset="2"/>
              </a:rPr>
              <a:t>technical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work</a:t>
            </a:r>
            <a:r>
              <a:rPr lang="nl-NL" dirty="0" smtClean="0">
                <a:sym typeface="Wingdings" panose="05000000000000000000" pitchFamily="2" charset="2"/>
              </a:rPr>
              <a:t> in western </a:t>
            </a:r>
            <a:r>
              <a:rPr lang="nl-NL" dirty="0" err="1" smtClean="0">
                <a:sym typeface="Wingdings" panose="05000000000000000000" pitchFamily="2" charset="2"/>
              </a:rPr>
              <a:t>europe</a:t>
            </a:r>
            <a:r>
              <a:rPr lang="nl-NL" dirty="0" smtClean="0">
                <a:sym typeface="Wingdings" panose="05000000000000000000" pitchFamily="2" charset="2"/>
              </a:rPr>
              <a:t>?</a:t>
            </a:r>
          </a:p>
          <a:p>
            <a:pPr>
              <a:buClr>
                <a:schemeClr val="tx1"/>
              </a:buClr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92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572" y="282317"/>
            <a:ext cx="7200000" cy="461665"/>
          </a:xfrm>
        </p:spPr>
        <p:txBody>
          <a:bodyPr/>
          <a:lstStyle/>
          <a:p>
            <a:r>
              <a:rPr lang="nl-NL" dirty="0" err="1" smtClean="0"/>
              <a:t>Our</a:t>
            </a:r>
            <a:r>
              <a:rPr lang="nl-NL" dirty="0" smtClean="0"/>
              <a:t> </a:t>
            </a:r>
            <a:r>
              <a:rPr lang="nl-NL" dirty="0" err="1" smtClean="0"/>
              <a:t>institute</a:t>
            </a:r>
            <a:endParaRPr lang="nl-NL" dirty="0"/>
          </a:p>
        </p:txBody>
      </p:sp>
      <p:grpSp>
        <p:nvGrpSpPr>
          <p:cNvPr id="33" name="Groep 15"/>
          <p:cNvGrpSpPr/>
          <p:nvPr/>
        </p:nvGrpSpPr>
        <p:grpSpPr>
          <a:xfrm>
            <a:off x="803175" y="836894"/>
            <a:ext cx="6978750" cy="4058956"/>
            <a:chOff x="2227944" y="853859"/>
            <a:chExt cx="9687940" cy="5383453"/>
          </a:xfrm>
        </p:grpSpPr>
        <p:sp>
          <p:nvSpPr>
            <p:cNvPr id="34" name="Rectangle 7"/>
            <p:cNvSpPr/>
            <p:nvPr/>
          </p:nvSpPr>
          <p:spPr>
            <a:xfrm>
              <a:off x="6744072" y="1817309"/>
              <a:ext cx="1044916" cy="38671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350"/>
                <a:t>Stage</a:t>
              </a:r>
            </a:p>
          </p:txBody>
        </p:sp>
        <p:sp>
          <p:nvSpPr>
            <p:cNvPr id="35" name="Rectangle 8"/>
            <p:cNvSpPr/>
            <p:nvPr/>
          </p:nvSpPr>
          <p:spPr>
            <a:xfrm>
              <a:off x="10835882" y="1833581"/>
              <a:ext cx="1080000" cy="3850909"/>
            </a:xfrm>
            <a:prstGeom prst="rect">
              <a:avLst/>
            </a:prstGeom>
            <a:solidFill>
              <a:srgbClr val="1393C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1350"/>
                <a:t>Afstuderen</a:t>
              </a:r>
            </a:p>
          </p:txBody>
        </p:sp>
        <p:sp>
          <p:nvSpPr>
            <p:cNvPr id="36" name="Rectangle 9"/>
            <p:cNvSpPr/>
            <p:nvPr/>
          </p:nvSpPr>
          <p:spPr>
            <a:xfrm rot="16200000">
              <a:off x="8498068" y="2026283"/>
              <a:ext cx="342000" cy="1516296"/>
            </a:xfrm>
            <a:prstGeom prst="rect">
              <a:avLst/>
            </a:prstGeom>
            <a:solidFill>
              <a:srgbClr val="1393C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825"/>
                <a:t>Business Analist </a:t>
              </a:r>
            </a:p>
          </p:txBody>
        </p:sp>
        <p:sp>
          <p:nvSpPr>
            <p:cNvPr id="37" name="Rectangle 15"/>
            <p:cNvSpPr/>
            <p:nvPr/>
          </p:nvSpPr>
          <p:spPr>
            <a:xfrm rot="16200000">
              <a:off x="8309068" y="4566341"/>
              <a:ext cx="720001" cy="1516295"/>
            </a:xfrm>
            <a:prstGeom prst="rect">
              <a:avLst/>
            </a:prstGeom>
            <a:solidFill>
              <a:srgbClr val="1393C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825"/>
                <a:t>Embedded Systems</a:t>
              </a:r>
            </a:p>
            <a:p>
              <a:pPr algn="ctr"/>
              <a:r>
                <a:rPr lang="nl-NL" sz="825"/>
                <a:t>(e.g. robotica, </a:t>
              </a:r>
              <a:r>
                <a:rPr lang="nl-NL" sz="825" err="1"/>
                <a:t>IoT</a:t>
              </a:r>
              <a:r>
                <a:rPr lang="nl-NL" sz="825"/>
                <a:t>)</a:t>
              </a:r>
            </a:p>
          </p:txBody>
        </p:sp>
        <p:sp>
          <p:nvSpPr>
            <p:cNvPr id="38" name="Left Brace 17"/>
            <p:cNvSpPr/>
            <p:nvPr/>
          </p:nvSpPr>
          <p:spPr>
            <a:xfrm rot="5400000">
              <a:off x="4977750" y="-23835"/>
              <a:ext cx="338554" cy="2941067"/>
            </a:xfrm>
            <a:prstGeom prst="leftBrace">
              <a:avLst>
                <a:gd name="adj1" fmla="val 24561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Left Brace 18"/>
            <p:cNvSpPr/>
            <p:nvPr/>
          </p:nvSpPr>
          <p:spPr>
            <a:xfrm rot="5400000">
              <a:off x="9271542" y="-996248"/>
              <a:ext cx="370669" cy="4918014"/>
            </a:xfrm>
            <a:prstGeom prst="leftBrace">
              <a:avLst>
                <a:gd name="adj1" fmla="val 19114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extBox 19"/>
            <p:cNvSpPr txBox="1"/>
            <p:nvPr/>
          </p:nvSpPr>
          <p:spPr>
            <a:xfrm>
              <a:off x="9092899" y="853859"/>
              <a:ext cx="825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err="1"/>
                <a:t>Profiel</a:t>
              </a:r>
              <a:endParaRPr lang="en-US" sz="1200"/>
            </a:p>
          </p:txBody>
        </p:sp>
        <p:sp>
          <p:nvSpPr>
            <p:cNvPr id="41" name="TextBox 21"/>
            <p:cNvSpPr txBox="1"/>
            <p:nvPr/>
          </p:nvSpPr>
          <p:spPr>
            <a:xfrm>
              <a:off x="4651483" y="908720"/>
              <a:ext cx="983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Richting</a:t>
              </a:r>
            </a:p>
          </p:txBody>
        </p:sp>
        <p:sp>
          <p:nvSpPr>
            <p:cNvPr id="42" name="Left Brace 41"/>
            <p:cNvSpPr/>
            <p:nvPr/>
          </p:nvSpPr>
          <p:spPr>
            <a:xfrm rot="5400000">
              <a:off x="2692689" y="829865"/>
              <a:ext cx="350092" cy="1245207"/>
            </a:xfrm>
            <a:prstGeom prst="leftBrace">
              <a:avLst>
                <a:gd name="adj1" fmla="val 115684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26"/>
            <p:cNvSpPr/>
            <p:nvPr/>
          </p:nvSpPr>
          <p:spPr>
            <a:xfrm>
              <a:off x="2242380" y="1817308"/>
              <a:ext cx="1247959" cy="38671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nl-NL" sz="900" dirty="0"/>
                <a:t>Foundations of </a:t>
              </a:r>
              <a:r>
                <a:rPr lang="nl-NL" sz="900" dirty="0" err="1"/>
                <a:t>the</a:t>
              </a:r>
              <a:r>
                <a:rPr lang="nl-NL" sz="900" dirty="0"/>
                <a:t> ICT </a:t>
              </a:r>
            </a:p>
          </p:txBody>
        </p:sp>
        <p:sp>
          <p:nvSpPr>
            <p:cNvPr id="44" name="TextBox 36"/>
            <p:cNvSpPr txBox="1"/>
            <p:nvPr/>
          </p:nvSpPr>
          <p:spPr>
            <a:xfrm>
              <a:off x="2560797" y="931398"/>
              <a:ext cx="746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Basis</a:t>
              </a:r>
            </a:p>
          </p:txBody>
        </p:sp>
        <p:sp>
          <p:nvSpPr>
            <p:cNvPr id="45" name="Rectangle 25"/>
            <p:cNvSpPr/>
            <p:nvPr/>
          </p:nvSpPr>
          <p:spPr>
            <a:xfrm rot="16200000">
              <a:off x="4808694" y="725853"/>
              <a:ext cx="720000" cy="29434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/>
                <a:t>Applied Artificial Intelligence</a:t>
              </a:r>
            </a:p>
          </p:txBody>
        </p:sp>
        <p:sp>
          <p:nvSpPr>
            <p:cNvPr id="46" name="Rectangle 45"/>
            <p:cNvSpPr/>
            <p:nvPr/>
          </p:nvSpPr>
          <p:spPr>
            <a:xfrm rot="16200000">
              <a:off x="4783362" y="1501061"/>
              <a:ext cx="720000" cy="29434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/>
                <a:t>Business IT &amp; Management</a:t>
              </a:r>
            </a:p>
          </p:txBody>
        </p:sp>
        <p:sp>
          <p:nvSpPr>
            <p:cNvPr id="47" name="Rectangle 30"/>
            <p:cNvSpPr/>
            <p:nvPr/>
          </p:nvSpPr>
          <p:spPr>
            <a:xfrm rot="16200000">
              <a:off x="4785816" y="2276268"/>
              <a:ext cx="720000" cy="29434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1050"/>
                <a:t>Software Development</a:t>
              </a:r>
            </a:p>
          </p:txBody>
        </p:sp>
        <p:sp>
          <p:nvSpPr>
            <p:cNvPr id="48" name="Pentagon 2"/>
            <p:cNvSpPr/>
            <p:nvPr/>
          </p:nvSpPr>
          <p:spPr>
            <a:xfrm>
              <a:off x="2227944" y="5868609"/>
              <a:ext cx="2413232" cy="363638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err="1">
                  <a:solidFill>
                    <a:schemeClr val="tx1"/>
                  </a:solidFill>
                </a:rPr>
                <a:t>Jaar</a:t>
              </a:r>
              <a:r>
                <a:rPr lang="en-US" sz="1350">
                  <a:solidFill>
                    <a:schemeClr val="tx1"/>
                  </a:solidFill>
                </a:rPr>
                <a:t> 1</a:t>
              </a:r>
            </a:p>
          </p:txBody>
        </p:sp>
        <p:sp>
          <p:nvSpPr>
            <p:cNvPr id="49" name="Pentagon 32"/>
            <p:cNvSpPr/>
            <p:nvPr/>
          </p:nvSpPr>
          <p:spPr>
            <a:xfrm>
              <a:off x="4641176" y="5868610"/>
              <a:ext cx="1968500" cy="363638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err="1">
                  <a:solidFill>
                    <a:schemeClr val="tx1"/>
                  </a:solidFill>
                </a:rPr>
                <a:t>Jaar</a:t>
              </a:r>
              <a:r>
                <a:rPr lang="en-US" sz="1350">
                  <a:solidFill>
                    <a:schemeClr val="tx1"/>
                  </a:solidFill>
                </a:rPr>
                <a:t> 2</a:t>
              </a:r>
            </a:p>
          </p:txBody>
        </p:sp>
        <p:sp>
          <p:nvSpPr>
            <p:cNvPr id="50" name="Pentagon 37"/>
            <p:cNvSpPr/>
            <p:nvPr/>
          </p:nvSpPr>
          <p:spPr>
            <a:xfrm>
              <a:off x="6744072" y="5873674"/>
              <a:ext cx="2682610" cy="363638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err="1">
                  <a:solidFill>
                    <a:schemeClr val="tx1"/>
                  </a:solidFill>
                </a:rPr>
                <a:t>Jaar</a:t>
              </a:r>
              <a:r>
                <a:rPr lang="en-US" sz="1350">
                  <a:solidFill>
                    <a:schemeClr val="tx1"/>
                  </a:solidFill>
                </a:rPr>
                <a:t> 3</a:t>
              </a:r>
            </a:p>
          </p:txBody>
        </p:sp>
        <p:sp>
          <p:nvSpPr>
            <p:cNvPr id="51" name="Pentagon 38"/>
            <p:cNvSpPr/>
            <p:nvPr/>
          </p:nvSpPr>
          <p:spPr>
            <a:xfrm>
              <a:off x="9633950" y="5873674"/>
              <a:ext cx="2281932" cy="363638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err="1">
                  <a:solidFill>
                    <a:schemeClr val="tx1"/>
                  </a:solidFill>
                </a:rPr>
                <a:t>Jaar</a:t>
              </a:r>
              <a:r>
                <a:rPr lang="en-US" sz="1350">
                  <a:solidFill>
                    <a:schemeClr val="tx1"/>
                  </a:solidFill>
                </a:rPr>
                <a:t> 4</a:t>
              </a:r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270D0E40-5DFB-489B-A59B-63546D4649F4}"/>
                </a:ext>
              </a:extLst>
            </p:cNvPr>
            <p:cNvSpPr/>
            <p:nvPr/>
          </p:nvSpPr>
          <p:spPr>
            <a:xfrm rot="16200000">
              <a:off x="4777931" y="3064507"/>
              <a:ext cx="720000" cy="29434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/>
                <a:t>System and Network Engineering</a:t>
              </a:r>
            </a:p>
          </p:txBody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926DA414-E628-8943-92CA-C95090E1B054}"/>
                </a:ext>
              </a:extLst>
            </p:cNvPr>
            <p:cNvSpPr/>
            <p:nvPr/>
          </p:nvSpPr>
          <p:spPr>
            <a:xfrm rot="16200000">
              <a:off x="4785815" y="3852745"/>
              <a:ext cx="720000" cy="29434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 err="1"/>
                <a:t>Technische</a:t>
              </a:r>
              <a:r>
                <a:rPr lang="en-US" sz="1050"/>
                <a:t> Informatica</a:t>
              </a:r>
            </a:p>
          </p:txBody>
        </p:sp>
        <p:sp>
          <p:nvSpPr>
            <p:cNvPr id="54" name="Rectangle 33">
              <a:extLst>
                <a:ext uri="{FF2B5EF4-FFF2-40B4-BE49-F238E27FC236}">
                  <a16:creationId xmlns:a16="http://schemas.microsoft.com/office/drawing/2014/main" id="{CBF83CC0-5473-104B-A525-C4EE7CE1F775}"/>
                </a:ext>
              </a:extLst>
            </p:cNvPr>
            <p:cNvSpPr/>
            <p:nvPr/>
          </p:nvSpPr>
          <p:spPr>
            <a:xfrm>
              <a:off x="9633950" y="1817309"/>
              <a:ext cx="1080000" cy="386717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1350">
                  <a:solidFill>
                    <a:schemeClr val="tx1"/>
                  </a:solidFill>
                </a:rPr>
                <a:t>Minor</a:t>
              </a:r>
            </a:p>
            <a:p>
              <a:pPr algn="ctr"/>
              <a:r>
                <a:rPr lang="nl-NL" sz="900">
                  <a:solidFill>
                    <a:schemeClr val="tx1"/>
                  </a:solidFill>
                </a:rPr>
                <a:t>(bijv. Big Data &amp; </a:t>
              </a:r>
              <a:r>
                <a:rPr lang="nl-NL" sz="900" err="1">
                  <a:solidFill>
                    <a:schemeClr val="tx1"/>
                  </a:solidFill>
                </a:rPr>
                <a:t>Social</a:t>
              </a:r>
              <a:r>
                <a:rPr lang="nl-NL" sz="900">
                  <a:solidFill>
                    <a:schemeClr val="tx1"/>
                  </a:solidFill>
                </a:rPr>
                <a:t> Media, Creative </a:t>
              </a:r>
              <a:r>
                <a:rPr lang="nl-NL" sz="900" err="1">
                  <a:solidFill>
                    <a:schemeClr val="tx1"/>
                  </a:solidFill>
                </a:rPr>
                <a:t>Industry</a:t>
              </a:r>
              <a:r>
                <a:rPr lang="nl-NL" sz="90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5" name="Rectangle 34">
              <a:extLst>
                <a:ext uri="{FF2B5EF4-FFF2-40B4-BE49-F238E27FC236}">
                  <a16:creationId xmlns:a16="http://schemas.microsoft.com/office/drawing/2014/main" id="{96C0A561-CBF7-8647-81E3-0804AA42F3D7}"/>
                </a:ext>
              </a:extLst>
            </p:cNvPr>
            <p:cNvSpPr/>
            <p:nvPr/>
          </p:nvSpPr>
          <p:spPr>
            <a:xfrm rot="16200000">
              <a:off x="8498068" y="2403657"/>
              <a:ext cx="342000" cy="1516296"/>
            </a:xfrm>
            <a:prstGeom prst="rect">
              <a:avLst/>
            </a:prstGeom>
            <a:gradFill>
              <a:gsLst>
                <a:gs pos="0">
                  <a:srgbClr val="1393CD"/>
                </a:gs>
                <a:gs pos="48000">
                  <a:srgbClr val="1393CD">
                    <a:alpha val="75000"/>
                  </a:srgbClr>
                </a:gs>
                <a:gs pos="100000">
                  <a:srgbClr val="1393CD">
                    <a:alpha val="25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825" err="1"/>
                <a:t>Interaction</a:t>
              </a:r>
              <a:r>
                <a:rPr lang="nl-NL" sz="825"/>
                <a:t> Designer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3EA969AF-7690-EA4A-8CEE-5F9C2A58B45E}"/>
                </a:ext>
              </a:extLst>
            </p:cNvPr>
            <p:cNvSpPr/>
            <p:nvPr/>
          </p:nvSpPr>
          <p:spPr>
            <a:xfrm rot="16200000">
              <a:off x="8497801" y="1251227"/>
              <a:ext cx="342000" cy="1515762"/>
            </a:xfrm>
            <a:prstGeom prst="rect">
              <a:avLst/>
            </a:prstGeom>
            <a:solidFill>
              <a:srgbClr val="1393C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825" err="1"/>
                <a:t>Artificial</a:t>
              </a:r>
              <a:r>
                <a:rPr lang="nl-NL" sz="825"/>
                <a:t> Intelligence</a:t>
              </a:r>
            </a:p>
          </p:txBody>
        </p:sp>
        <p:sp>
          <p:nvSpPr>
            <p:cNvPr id="57" name="Rectangle 34">
              <a:extLst>
                <a:ext uri="{FF2B5EF4-FFF2-40B4-BE49-F238E27FC236}">
                  <a16:creationId xmlns:a16="http://schemas.microsoft.com/office/drawing/2014/main" id="{929C352B-9196-3140-9937-1CA61A83F6CB}"/>
                </a:ext>
              </a:extLst>
            </p:cNvPr>
            <p:cNvSpPr/>
            <p:nvPr/>
          </p:nvSpPr>
          <p:spPr>
            <a:xfrm rot="16200000">
              <a:off x="8497801" y="1628601"/>
              <a:ext cx="342000" cy="1515762"/>
            </a:xfrm>
            <a:prstGeom prst="rect">
              <a:avLst/>
            </a:prstGeom>
            <a:gradFill>
              <a:gsLst>
                <a:gs pos="0">
                  <a:srgbClr val="1393CD"/>
                </a:gs>
                <a:gs pos="48000">
                  <a:srgbClr val="1393CD">
                    <a:alpha val="75000"/>
                  </a:srgbClr>
                </a:gs>
                <a:gs pos="100000">
                  <a:srgbClr val="1393CD">
                    <a:alpha val="25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825"/>
                <a:t>Data </a:t>
              </a:r>
              <a:r>
                <a:rPr lang="nl-NL" sz="825" err="1"/>
                <a:t>Science</a:t>
              </a:r>
              <a:endParaRPr lang="nl-NL" sz="825"/>
            </a:p>
          </p:txBody>
        </p:sp>
        <p:sp>
          <p:nvSpPr>
            <p:cNvPr id="58" name="Rectangle 41">
              <a:extLst>
                <a:ext uri="{FF2B5EF4-FFF2-40B4-BE49-F238E27FC236}">
                  <a16:creationId xmlns:a16="http://schemas.microsoft.com/office/drawing/2014/main" id="{11DC949E-ABF8-5645-B71D-957FEDAFBF11}"/>
                </a:ext>
              </a:extLst>
            </p:cNvPr>
            <p:cNvSpPr/>
            <p:nvPr/>
          </p:nvSpPr>
          <p:spPr>
            <a:xfrm rot="16200000">
              <a:off x="8497801" y="2810128"/>
              <a:ext cx="342000" cy="1515762"/>
            </a:xfrm>
            <a:prstGeom prst="rect">
              <a:avLst/>
            </a:prstGeom>
            <a:solidFill>
              <a:srgbClr val="1393C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825"/>
                <a:t>Front-end </a:t>
              </a:r>
              <a:r>
                <a:rPr lang="nl-NL" sz="825" err="1"/>
                <a:t>developer</a:t>
              </a:r>
              <a:endParaRPr lang="nl-NL" sz="825"/>
            </a:p>
          </p:txBody>
        </p:sp>
        <p:sp>
          <p:nvSpPr>
            <p:cNvPr id="59" name="Rectangle 42">
              <a:extLst>
                <a:ext uri="{FF2B5EF4-FFF2-40B4-BE49-F238E27FC236}">
                  <a16:creationId xmlns:a16="http://schemas.microsoft.com/office/drawing/2014/main" id="{055FD53D-56AE-B54B-9F2D-EFC38250BDDD}"/>
                </a:ext>
              </a:extLst>
            </p:cNvPr>
            <p:cNvSpPr/>
            <p:nvPr/>
          </p:nvSpPr>
          <p:spPr>
            <a:xfrm rot="16200000">
              <a:off x="8497801" y="3187502"/>
              <a:ext cx="342000" cy="1515762"/>
            </a:xfrm>
            <a:prstGeom prst="rect">
              <a:avLst/>
            </a:prstGeom>
            <a:solidFill>
              <a:srgbClr val="1393C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825" err="1"/>
                <a:t>Back-end</a:t>
              </a:r>
              <a:r>
                <a:rPr lang="nl-NL" sz="825"/>
                <a:t> </a:t>
              </a:r>
              <a:r>
                <a:rPr lang="nl-NL" sz="825" err="1"/>
                <a:t>developer</a:t>
              </a:r>
              <a:endParaRPr lang="nl-NL" sz="825"/>
            </a:p>
          </p:txBody>
        </p:sp>
        <p:sp>
          <p:nvSpPr>
            <p:cNvPr id="60" name="Rectangle 43">
              <a:extLst>
                <a:ext uri="{FF2B5EF4-FFF2-40B4-BE49-F238E27FC236}">
                  <a16:creationId xmlns:a16="http://schemas.microsoft.com/office/drawing/2014/main" id="{26EACB1C-B8D1-9142-AB66-16881AB96458}"/>
                </a:ext>
              </a:extLst>
            </p:cNvPr>
            <p:cNvSpPr/>
            <p:nvPr/>
          </p:nvSpPr>
          <p:spPr>
            <a:xfrm rot="16200000">
              <a:off x="8497801" y="3600697"/>
              <a:ext cx="342000" cy="1515762"/>
            </a:xfrm>
            <a:prstGeom prst="rect">
              <a:avLst/>
            </a:prstGeom>
            <a:solidFill>
              <a:srgbClr val="1393C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825"/>
                <a:t>Cyber Security</a:t>
              </a:r>
            </a:p>
          </p:txBody>
        </p:sp>
        <p:sp>
          <p:nvSpPr>
            <p:cNvPr id="61" name="Rectangle 44">
              <a:extLst>
                <a:ext uri="{FF2B5EF4-FFF2-40B4-BE49-F238E27FC236}">
                  <a16:creationId xmlns:a16="http://schemas.microsoft.com/office/drawing/2014/main" id="{2071200B-AD71-B346-884D-5514F6750EBB}"/>
                </a:ext>
              </a:extLst>
            </p:cNvPr>
            <p:cNvSpPr/>
            <p:nvPr/>
          </p:nvSpPr>
          <p:spPr>
            <a:xfrm rot="16200000">
              <a:off x="8497801" y="3978071"/>
              <a:ext cx="342000" cy="1515762"/>
            </a:xfrm>
            <a:prstGeom prst="rect">
              <a:avLst/>
            </a:prstGeom>
            <a:solidFill>
              <a:srgbClr val="1393C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825"/>
                <a:t>Cloud Engineer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2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Our</a:t>
            </a:r>
            <a:r>
              <a:rPr lang="nl-NL" dirty="0" smtClean="0"/>
              <a:t> </a:t>
            </a:r>
            <a:r>
              <a:rPr lang="nl-NL" dirty="0" err="1" smtClean="0"/>
              <a:t>institute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1304924" y="3297318"/>
            <a:ext cx="7319435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>
                <a:sym typeface="Wingdings" panose="05000000000000000000" pitchFamily="2" charset="2"/>
              </a:rPr>
              <a:t>4 y ( 4 * 60 = 240 EC)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0.5 y (30 EC) common </a:t>
            </a:r>
            <a:r>
              <a:rPr lang="nl-NL" dirty="0" err="1" smtClean="0">
                <a:sym typeface="Wingdings" panose="05000000000000000000" pitchFamily="2" charset="2"/>
              </a:rPr>
              <a:t>introduction</a:t>
            </a: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1.5 y (90 EC)  </a:t>
            </a:r>
            <a:r>
              <a:rPr lang="nl-NL" dirty="0" err="1" smtClean="0">
                <a:sym typeface="Wingdings" panose="05000000000000000000" pitchFamily="2" charset="2"/>
              </a:rPr>
              <a:t>specialization</a:t>
            </a:r>
            <a:r>
              <a:rPr lang="nl-NL" dirty="0" smtClean="0">
                <a:sym typeface="Wingdings" panose="05000000000000000000" pitchFamily="2" charset="2"/>
              </a:rPr>
              <a:t> (BIM, SNE, SIE, AAI, TI)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2.0 y (120 EC) </a:t>
            </a:r>
            <a:r>
              <a:rPr lang="nl-NL" dirty="0" err="1" smtClean="0">
                <a:sym typeface="Wingdings" panose="05000000000000000000" pitchFamily="2" charset="2"/>
              </a:rPr>
              <a:t>internships</a:t>
            </a:r>
            <a:r>
              <a:rPr lang="nl-NL" dirty="0" smtClean="0">
                <a:sym typeface="Wingdings" panose="05000000000000000000" pitchFamily="2" charset="2"/>
              </a:rPr>
              <a:t>, profile, minor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38" y="1164011"/>
            <a:ext cx="4249179" cy="19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Computer Engineering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718219" y="1626647"/>
            <a:ext cx="7553716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/>
              <a:t>~ 60 </a:t>
            </a:r>
            <a:r>
              <a:rPr lang="nl-NL" dirty="0" err="1" smtClean="0"/>
              <a:t>students</a:t>
            </a:r>
            <a:r>
              <a:rPr lang="nl-NL" dirty="0" smtClean="0"/>
              <a:t>/y (2 or 3 classes of 20..30)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/>
              <a:t>Focus on close-</a:t>
            </a:r>
            <a:r>
              <a:rPr lang="nl-NL" dirty="0" err="1" smtClean="0"/>
              <a:t>to</a:t>
            </a:r>
            <a:r>
              <a:rPr lang="nl-NL" dirty="0" smtClean="0"/>
              <a:t>-</a:t>
            </a:r>
            <a:r>
              <a:rPr lang="nl-NL" dirty="0" err="1" smtClean="0"/>
              <a:t>the</a:t>
            </a:r>
            <a:r>
              <a:rPr lang="nl-NL" dirty="0" smtClean="0"/>
              <a:t>-hardware </a:t>
            </a:r>
            <a:r>
              <a:rPr lang="nl-NL" dirty="0" err="1" smtClean="0"/>
              <a:t>and</a:t>
            </a:r>
            <a:r>
              <a:rPr lang="nl-NL" dirty="0" smtClean="0"/>
              <a:t> resource-</a:t>
            </a:r>
            <a:r>
              <a:rPr lang="nl-NL" dirty="0" err="1" smtClean="0"/>
              <a:t>constrained</a:t>
            </a:r>
            <a:r>
              <a:rPr lang="nl-NL" dirty="0" smtClean="0"/>
              <a:t>:</a:t>
            </a:r>
          </a:p>
          <a:p>
            <a:pPr>
              <a:buClr>
                <a:schemeClr val="tx1"/>
              </a:buClr>
            </a:pPr>
            <a:r>
              <a:rPr lang="nl-NL" dirty="0" smtClean="0"/>
              <a:t>		Embedded, micro-controllers, </a:t>
            </a:r>
            <a:r>
              <a:rPr lang="nl-NL" dirty="0" err="1" smtClean="0"/>
              <a:t>robotics</a:t>
            </a:r>
            <a:r>
              <a:rPr lang="nl-NL" dirty="0" smtClean="0"/>
              <a:t>, Linux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err="1" smtClean="0"/>
              <a:t>Mostly</a:t>
            </a:r>
            <a:r>
              <a:rPr lang="nl-NL" dirty="0" smtClean="0"/>
              <a:t> C++, but </a:t>
            </a:r>
            <a:r>
              <a:rPr lang="nl-NL" dirty="0" err="1" smtClean="0"/>
              <a:t>also</a:t>
            </a:r>
            <a:r>
              <a:rPr lang="nl-NL" dirty="0" smtClean="0"/>
              <a:t> Python, Assembler (,C)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nl-NL" dirty="0" smtClean="0"/>
          </a:p>
          <a:p>
            <a:pPr>
              <a:buClr>
                <a:schemeClr val="tx1"/>
              </a:buClr>
            </a:pPr>
            <a:r>
              <a:rPr lang="nl-NL" dirty="0" smtClean="0"/>
              <a:t>+ We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physical</a:t>
            </a:r>
            <a:r>
              <a:rPr lang="nl-NL" dirty="0" smtClean="0"/>
              <a:t> stuff</a:t>
            </a:r>
          </a:p>
          <a:p>
            <a:pPr>
              <a:buClr>
                <a:schemeClr val="tx1"/>
              </a:buClr>
            </a:pPr>
            <a:r>
              <a:rPr lang="nl-NL" dirty="0" smtClean="0"/>
              <a:t>- Technical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seems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frowned</a:t>
            </a:r>
            <a:r>
              <a:rPr lang="nl-NL" dirty="0" smtClean="0"/>
              <a:t> </a:t>
            </a:r>
            <a:r>
              <a:rPr lang="nl-NL" dirty="0" err="1" smtClean="0"/>
              <a:t>upon</a:t>
            </a:r>
            <a:r>
              <a:rPr lang="nl-NL" dirty="0" smtClean="0"/>
              <a:t> (in </a:t>
            </a:r>
            <a:r>
              <a:rPr lang="nl-NL" dirty="0" err="1" smtClean="0"/>
              <a:t>our</a:t>
            </a:r>
            <a:r>
              <a:rPr lang="nl-NL" dirty="0" smtClean="0"/>
              <a:t> country)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133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Quarter</a:t>
            </a:r>
            <a:r>
              <a:rPr lang="nl-NL" dirty="0" smtClean="0"/>
              <a:t> </a:t>
            </a:r>
            <a:r>
              <a:rPr lang="nl-NL" dirty="0" err="1" smtClean="0"/>
              <a:t>rhythm</a:t>
            </a:r>
            <a:endParaRPr lang="nl-NL" dirty="0"/>
          </a:p>
        </p:txBody>
      </p:sp>
      <p:sp>
        <p:nvSpPr>
          <p:cNvPr id="3" name="Tijdelijke aanduiding voor tekst 6"/>
          <p:cNvSpPr txBox="1">
            <a:spLocks/>
          </p:cNvSpPr>
          <p:nvPr/>
        </p:nvSpPr>
        <p:spPr>
          <a:xfrm>
            <a:off x="2057399" y="3653805"/>
            <a:ext cx="7319435" cy="32923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nl-NL" dirty="0" smtClean="0">
                <a:sym typeface="Wingdings" panose="05000000000000000000" pitchFamily="2" charset="2"/>
              </a:rPr>
              <a:t>9 weeks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6 weeks: 2 classroom courses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dirty="0" smtClean="0">
                <a:sym typeface="Wingdings" panose="05000000000000000000" pitchFamily="2" charset="2"/>
              </a:rPr>
              <a:t>3 weeks: 1 </a:t>
            </a:r>
            <a:r>
              <a:rPr lang="nl-NL" dirty="0" err="1" smtClean="0">
                <a:sym typeface="Wingdings" panose="05000000000000000000" pitchFamily="2" charset="2"/>
              </a:rPr>
              <a:t>group</a:t>
            </a:r>
            <a:r>
              <a:rPr lang="nl-NL" dirty="0" smtClean="0">
                <a:sym typeface="Wingdings" panose="05000000000000000000" pitchFamily="2" charset="2"/>
              </a:rPr>
              <a:t> project </a:t>
            </a:r>
          </a:p>
          <a:p>
            <a:pPr>
              <a:buClr>
                <a:schemeClr val="tx1"/>
              </a:buClr>
            </a:pPr>
            <a:endParaRPr lang="nl-NL" dirty="0" smtClean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endParaRPr lang="nl-NL" dirty="0" smtClean="0"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34" y="1311715"/>
            <a:ext cx="6010275" cy="2155356"/>
          </a:xfrm>
          <a:prstGeom prst="rect">
            <a:avLst/>
          </a:prstGeom>
        </p:spPr>
      </p:pic>
      <p:pic>
        <p:nvPicPr>
          <p:cNvPr id="2052" name="Picture 4" descr="Afbeeldingsresultaat voor quarter rhy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14" y="539492"/>
            <a:ext cx="698237" cy="4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58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U_powerpoint_breed">
  <a:themeElements>
    <a:clrScheme name="HU Powerpoint 2016 1">
      <a:dk1>
        <a:srgbClr val="000000"/>
      </a:dk1>
      <a:lt1>
        <a:srgbClr val="FFFFFF"/>
      </a:lt1>
      <a:dk2>
        <a:srgbClr val="E6302B"/>
      </a:dk2>
      <a:lt2>
        <a:srgbClr val="00A1E1"/>
      </a:lt2>
      <a:accent1>
        <a:srgbClr val="00A1E1"/>
      </a:accent1>
      <a:accent2>
        <a:srgbClr val="E6302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_powerpoint_CORR_def4" id="{95D82EB0-F954-F443-B221-BD07F01D1778}" vid="{9E9D4CF4-5ECC-8242-A05A-C0189D28925E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HU_powerpoint_breed.thmx</Template>
  <TotalTime>1448</TotalTime>
  <Words>2643</Words>
  <Application>Microsoft Office PowerPoint</Application>
  <PresentationFormat>On-screen Show (16:9)</PresentationFormat>
  <Paragraphs>584</Paragraphs>
  <Slides>50</Slides>
  <Notes>19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Courier New</vt:lpstr>
      <vt:lpstr>Wingdings</vt:lpstr>
      <vt:lpstr>HU_powerpoint_breed</vt:lpstr>
      <vt:lpstr>PowerPoint Presentation</vt:lpstr>
      <vt:lpstr>We</vt:lpstr>
      <vt:lpstr>Topics</vt:lpstr>
      <vt:lpstr>Dutch higher education</vt:lpstr>
      <vt:lpstr>Our institute</vt:lpstr>
      <vt:lpstr>Our institute</vt:lpstr>
      <vt:lpstr>Our institute</vt:lpstr>
      <vt:lpstr>Computer Engineering</vt:lpstr>
      <vt:lpstr>Quarter rhythm</vt:lpstr>
      <vt:lpstr>Common first half-year </vt:lpstr>
      <vt:lpstr>Computer engineering – y1 </vt:lpstr>
      <vt:lpstr>Computer engineering – y2 </vt:lpstr>
      <vt:lpstr>Computer engineering – y2 </vt:lpstr>
      <vt:lpstr>Computer engineering – y3/4 </vt:lpstr>
      <vt:lpstr>Programming </vt:lpstr>
      <vt:lpstr>Some ’recent’ trends</vt:lpstr>
      <vt:lpstr>Course materials</vt:lpstr>
      <vt:lpstr>Course materials</vt:lpstr>
      <vt:lpstr>Curriculum design</vt:lpstr>
      <vt:lpstr>What is ‘C++’ anyway?</vt:lpstr>
      <vt:lpstr>C++ education challenges</vt:lpstr>
      <vt:lpstr>Difficult to…</vt:lpstr>
      <vt:lpstr>But on the positive side</vt:lpstr>
      <vt:lpstr>Why skip 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</vt:lpstr>
      <vt:lpstr>Questions?</vt:lpstr>
      <vt:lpstr>We have a few…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Wouter van Ooijen</cp:lastModifiedBy>
  <cp:revision>64</cp:revision>
  <dcterms:created xsi:type="dcterms:W3CDTF">2016-06-21T06:28:46Z</dcterms:created>
  <dcterms:modified xsi:type="dcterms:W3CDTF">2018-11-14T11:19:24Z</dcterms:modified>
</cp:coreProperties>
</file>